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8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6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2056" y="-104"/>
      </p:cViewPr>
      <p:guideLst>
        <p:guide orient="horz" pos="2160"/>
        <p:guide pos="2880"/>
      </p:guideLst>
    </p:cSldViewPr>
  </p:slideViewPr>
  <p:notesTextViewPr>
    <p:cViewPr>
      <p:scale>
        <a:sx n="100" d="100"/>
        <a:sy n="100" d="100"/>
      </p:scale>
      <p:origin x="0" y="0"/>
    </p:cViewPr>
  </p:notesTextViewPr>
  <p:notesViewPr>
    <p:cSldViewPr snapToGrid="0" snapToObjects="1">
      <p:cViewPr>
        <p:scale>
          <a:sx n="94" d="100"/>
          <a:sy n="94" d="100"/>
        </p:scale>
        <p:origin x="-2432" y="164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6F843-9408-3647-A701-956AE2B40821}" type="datetimeFigureOut">
              <a:rPr lang="en-US" smtClean="0"/>
              <a:t>3/18/14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6379B-A906-4543-AA54-BD968F156A32}" type="slidenum">
              <a:rPr lang="en-US" smtClean="0"/>
              <a:t>‹#›</a:t>
            </a:fld>
            <a:endParaRPr lang="en-US"/>
          </a:p>
        </p:txBody>
      </p:sp>
    </p:spTree>
    <p:extLst>
      <p:ext uri="{BB962C8B-B14F-4D97-AF65-F5344CB8AC3E}">
        <p14:creationId xmlns:p14="http://schemas.microsoft.com/office/powerpoint/2010/main" val="10403479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F6379B-A906-4543-AA54-BD968F156A32}" type="slidenum">
              <a:rPr lang="en-US" smtClean="0"/>
              <a:t>1</a:t>
            </a:fld>
            <a:endParaRPr lang="en-US"/>
          </a:p>
        </p:txBody>
      </p:sp>
    </p:spTree>
    <p:extLst>
      <p:ext uri="{BB962C8B-B14F-4D97-AF65-F5344CB8AC3E}">
        <p14:creationId xmlns:p14="http://schemas.microsoft.com/office/powerpoint/2010/main" val="105232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Guilt is associated with a particular occurrence of the past, sometimes an image or a brief event that tends to be replayed mentally. At other times it takes the form of a flashback image that invades one’s mind or appears in dreams or nightmares. The image of the adolescent Joseph pleading with his older brothers for his life must have come to Jacob’s sons again and again.</a:t>
            </a:r>
            <a:r>
              <a:rPr lang="en-US" sz="1200" i="1" kern="1200" dirty="0" smtClean="0">
                <a:solidFill>
                  <a:schemeClr val="tx1"/>
                </a:solidFill>
                <a:effectLst/>
                <a:latin typeface="+mn-lt"/>
                <a:ea typeface="+mn-ea"/>
                <a:cs typeface="+mn-cs"/>
              </a:rPr>
              <a:t>  (Gen. 42:21).</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10</a:t>
            </a:fld>
            <a:endParaRPr lang="en-US"/>
          </a:p>
        </p:txBody>
      </p:sp>
    </p:spTree>
    <p:extLst>
      <p:ext uri="{BB962C8B-B14F-4D97-AF65-F5344CB8AC3E}">
        <p14:creationId xmlns:p14="http://schemas.microsoft.com/office/powerpoint/2010/main" val="365546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affected by guilt think about it repeatedly, lamenting the fact that they did what they did, showing fear for the consequence, and entering into self-blame. Such rumination produces much distress, frustration, and anger at oneself for not having done differently. Gen</a:t>
            </a:r>
            <a:r>
              <a:rPr lang="en-US" sz="1200" kern="1200" baseline="0" dirty="0" smtClean="0">
                <a:solidFill>
                  <a:schemeClr val="tx1"/>
                </a:solidFill>
                <a:effectLst/>
                <a:latin typeface="+mn-lt"/>
                <a:ea typeface="+mn-ea"/>
                <a:cs typeface="+mn-cs"/>
              </a:rPr>
              <a:t> 45:3.</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11</a:t>
            </a:fld>
            <a:endParaRPr lang="en-US"/>
          </a:p>
        </p:txBody>
      </p:sp>
    </p:spTree>
    <p:extLst>
      <p:ext uri="{BB962C8B-B14F-4D97-AF65-F5344CB8AC3E}">
        <p14:creationId xmlns:p14="http://schemas.microsoft.com/office/powerpoint/2010/main" val="214334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Joseph’s noble character emerges, and he offers forgiveness and encourages his brothers to stop being angry at themselves. He assures them that their deed had to do with God’s design to save many lives. The fact that God was able to use their evil action for good doesn’t, however, change the fact that they were guilty of a horrible crime.</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How would obeying what’s in these verses help us deal with guilt? </a:t>
            </a:r>
            <a:r>
              <a:rPr lang="en-US" sz="1200" i="1" kern="1200" dirty="0" smtClean="0">
                <a:solidFill>
                  <a:schemeClr val="tx1"/>
                </a:solidFill>
                <a:effectLst/>
                <a:latin typeface="+mn-lt"/>
                <a:ea typeface="+mn-ea"/>
                <a:cs typeface="+mn-cs"/>
              </a:rPr>
              <a:t>James 5:16, 1 John 1:9</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 sins bring pain to the sinner and to God. Many sins also involve other people. Each corner of the triangle (God—Others—Me) needs to be worked out in order to bring a resolution to past wrongdoings. John tells us that God is prepared to forgive and to purify us from unrighteousness. In addition, James tells us to confess sins to each other; we should do this, especially to those whom we’ve wronged.</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12</a:t>
            </a:fld>
            <a:endParaRPr lang="en-US"/>
          </a:p>
        </p:txBody>
      </p:sp>
    </p:spTree>
    <p:extLst>
      <p:ext uri="{BB962C8B-B14F-4D97-AF65-F5344CB8AC3E}">
        <p14:creationId xmlns:p14="http://schemas.microsoft.com/office/powerpoint/2010/main" val="391739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Humble confession is the only way to free oneself from guilt. “Your sins may be as mountains before you; but if you humble your heart and confess your sins, trusting in the merits of a crucified and risen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He will forgive and will cleanse you from all unrighteousness. . . . [The work of His righteousness] is peace, and its effect quietness and assurance forever.”—Ellen G. White, </a:t>
            </a:r>
            <a:r>
              <a:rPr lang="en-US" sz="1200" i="1" kern="1200" dirty="0" smtClean="0">
                <a:solidFill>
                  <a:schemeClr val="tx1"/>
                </a:solidFill>
                <a:effectLst/>
                <a:latin typeface="+mn-lt"/>
                <a:ea typeface="+mn-ea"/>
                <a:cs typeface="+mn-cs"/>
              </a:rPr>
              <a:t>The Acts of the Apostles</a:t>
            </a:r>
            <a:r>
              <a:rPr lang="en-US" sz="1200" kern="1200" dirty="0" smtClean="0">
                <a:solidFill>
                  <a:schemeClr val="tx1"/>
                </a:solidFill>
                <a:effectLst/>
                <a:latin typeface="+mn-lt"/>
                <a:ea typeface="+mn-ea"/>
                <a:cs typeface="+mn-cs"/>
              </a:rPr>
              <a:t>, p. 566.</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What do you need to confess in order to experience the promises here?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13</a:t>
            </a:fld>
            <a:endParaRPr lang="en-US"/>
          </a:p>
        </p:txBody>
      </p:sp>
    </p:spTree>
    <p:extLst>
      <p:ext uri="{BB962C8B-B14F-4D97-AF65-F5344CB8AC3E}">
        <p14:creationId xmlns:p14="http://schemas.microsoft.com/office/powerpoint/2010/main" val="283471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Sapped Strength</a:t>
            </a:r>
          </a:p>
          <a:p>
            <a:r>
              <a:rPr lang="en-US" sz="1200" b="1" kern="1200" cap="all"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Psalm 32. What does this teach us about guilt and confession? What does David mean by “keeping silent”? What happens when one remains silent? What was David’s solution to his guilt?</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14</a:t>
            </a:fld>
            <a:endParaRPr lang="en-US"/>
          </a:p>
        </p:txBody>
      </p:sp>
    </p:spTree>
    <p:extLst>
      <p:ext uri="{BB962C8B-B14F-4D97-AF65-F5344CB8AC3E}">
        <p14:creationId xmlns:p14="http://schemas.microsoft.com/office/powerpoint/2010/main" val="288194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Honest confession is good for the soul, and seemingly also for the body. David’s language clearly suggests that his mental state of guilt was causing physical pain as well: bones wasted away </a:t>
            </a:r>
            <a:r>
              <a:rPr lang="en-US" sz="1200" i="1" kern="1200" dirty="0" smtClean="0">
                <a:solidFill>
                  <a:schemeClr val="tx1"/>
                </a:solidFill>
                <a:effectLst/>
                <a:latin typeface="+mn-lt"/>
                <a:ea typeface="+mn-ea"/>
                <a:cs typeface="+mn-cs"/>
              </a:rPr>
              <a:t>(vs. 3, NIV) </a:t>
            </a:r>
            <a:r>
              <a:rPr lang="en-US" sz="1200" kern="1200" dirty="0" smtClean="0">
                <a:solidFill>
                  <a:schemeClr val="tx1"/>
                </a:solidFill>
                <a:effectLst/>
                <a:latin typeface="+mn-lt"/>
                <a:ea typeface="+mn-ea"/>
                <a:cs typeface="+mn-cs"/>
              </a:rPr>
              <a:t>and strength sapped </a:t>
            </a:r>
            <a:r>
              <a:rPr lang="en-US" sz="1200" i="1" kern="1200" dirty="0" smtClean="0">
                <a:solidFill>
                  <a:schemeClr val="tx1"/>
                </a:solidFill>
                <a:effectLst/>
                <a:latin typeface="+mn-lt"/>
                <a:ea typeface="+mn-ea"/>
                <a:cs typeface="+mn-cs"/>
              </a:rPr>
              <a:t>(vs. 4, NIV). </a:t>
            </a:r>
            <a:r>
              <a:rPr lang="en-US" sz="1200" kern="1200" dirty="0" smtClean="0">
                <a:solidFill>
                  <a:schemeClr val="tx1"/>
                </a:solidFill>
                <a:effectLst/>
                <a:latin typeface="+mn-lt"/>
                <a:ea typeface="+mn-ea"/>
                <a:cs typeface="+mn-cs"/>
              </a:rPr>
              <a:t>Health professionals today recognize the close link between psychological stress and physical maladies. The expression “psychosomatic disease” has been part of the health professionals’ language for decades, and it refers to physical </a:t>
            </a:r>
            <a:r>
              <a:rPr lang="en-US" sz="1200" kern="1200" dirty="0" err="1" smtClean="0">
                <a:solidFill>
                  <a:schemeClr val="tx1"/>
                </a:solidFill>
                <a:effectLst/>
                <a:latin typeface="+mn-lt"/>
                <a:ea typeface="+mn-ea"/>
                <a:cs typeface="+mn-cs"/>
              </a:rPr>
              <a:t>symptons</a:t>
            </a:r>
            <a:r>
              <a:rPr lang="en-US" sz="1200" kern="1200" dirty="0" smtClean="0">
                <a:solidFill>
                  <a:schemeClr val="tx1"/>
                </a:solidFill>
                <a:effectLst/>
                <a:latin typeface="+mn-lt"/>
                <a:ea typeface="+mn-ea"/>
                <a:cs typeface="+mn-cs"/>
              </a:rPr>
              <a:t> caused largely by psychological processes. More recently the field of psychoneuroimmunology has identified the key role that mental states play in protecting our bodies from or exposing them to diseases.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15</a:t>
            </a:fld>
            <a:endParaRPr lang="en-US"/>
          </a:p>
        </p:txBody>
      </p:sp>
    </p:spTree>
    <p:extLst>
      <p:ext uri="{BB962C8B-B14F-4D97-AF65-F5344CB8AC3E}">
        <p14:creationId xmlns:p14="http://schemas.microsoft.com/office/powerpoint/2010/main" val="161539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Guilt, as does any other strong adverse emotion, causes immediate deterioration in behavior and can, in the long run, destroy physical health. But for those who know the Lord, there is no need of putting themselves at risk. David’s testimony reveals the antidote for guilt: “Then I acknowledged my sin to you. . . . And you forgave the guilt of my sin” </a:t>
            </a:r>
            <a:r>
              <a:rPr lang="en-US" sz="1200" i="1" kern="1200" dirty="0" smtClean="0">
                <a:solidFill>
                  <a:schemeClr val="tx1"/>
                </a:solidFill>
                <a:effectLst/>
                <a:latin typeface="+mn-lt"/>
                <a:ea typeface="+mn-ea"/>
                <a:cs typeface="+mn-cs"/>
              </a:rPr>
              <a:t>(vs. 5, NIV).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Thus, shame, remorse, sadness, and hopelessness caused by guilt can vanish through the Lord’s wonderful forgiveness, and joy and happiness can come instead </a:t>
            </a:r>
            <a:r>
              <a:rPr lang="en-US" sz="1200" i="1" kern="1200" dirty="0" smtClean="0">
                <a:solidFill>
                  <a:schemeClr val="tx1"/>
                </a:solidFill>
                <a:effectLst/>
                <a:latin typeface="+mn-lt"/>
                <a:ea typeface="+mn-ea"/>
                <a:cs typeface="+mn-cs"/>
              </a:rPr>
              <a:t>(vs. 11).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1 Timothy 4:1, 2. What does he mean by “seared consciences”?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forewarned Timothy of individuals who would teach strange doctrines to believers. They would do this because their consciences had been “seared as with a hot iron” </a:t>
            </a:r>
            <a:r>
              <a:rPr lang="en-US" sz="1200" i="1" kern="1200" dirty="0" smtClean="0">
                <a:solidFill>
                  <a:schemeClr val="tx1"/>
                </a:solidFill>
                <a:effectLst/>
                <a:latin typeface="+mn-lt"/>
                <a:ea typeface="+mn-ea"/>
                <a:cs typeface="+mn-cs"/>
              </a:rPr>
              <a:t>(vs. 2, NIV). </a:t>
            </a:r>
            <a:r>
              <a:rPr lang="en-US" sz="1200" kern="1200" dirty="0" smtClean="0">
                <a:solidFill>
                  <a:schemeClr val="tx1"/>
                </a:solidFill>
                <a:effectLst/>
                <a:latin typeface="+mn-lt"/>
                <a:ea typeface="+mn-ea"/>
                <a:cs typeface="+mn-cs"/>
              </a:rPr>
              <a:t>As fire may burn nerve endings and make certain parts of the body insensible, a conscience also may become seared by: (a) repeated violation of correct principles until no sense of wrongness remains, (b) strong environmental influences that cause one to view something wrong with indifference or even as good.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16</a:t>
            </a:fld>
            <a:endParaRPr lang="en-US"/>
          </a:p>
        </p:txBody>
      </p:sp>
    </p:spTree>
    <p:extLst>
      <p:ext uri="{BB962C8B-B14F-4D97-AF65-F5344CB8AC3E}">
        <p14:creationId xmlns:p14="http://schemas.microsoft.com/office/powerpoint/2010/main" val="336104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What things that once bothered you now don’t? If so, might that be a seared conscience at work? Try to step back and take a good look at things you do that don’t bother your conscience but perhaps should.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17</a:t>
            </a:fld>
            <a:endParaRPr lang="en-US"/>
          </a:p>
        </p:txBody>
      </p:sp>
    </p:spTree>
    <p:extLst>
      <p:ext uri="{BB962C8B-B14F-4D97-AF65-F5344CB8AC3E}">
        <p14:creationId xmlns:p14="http://schemas.microsoft.com/office/powerpoint/2010/main" val="4100855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Bitter Weeping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One of the greatest manifestations of guilt appears in Matthew 26:75.</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made Peter’s sense of guilt so great?</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Have you ever had a similar experience? If so, what did you learn from it that could keep you from making a similar mistake again?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two occasions Peter stated his intention to be firm and never to deny the Master. His second affirmation came even after the Lord had predicted that Peter would deny Him three times that very night. Hours later two women identified Peter as one of Jesus’ disciples, and he denied the Lord each time. Then a group of servants of the high priest’s household identified him, and he exclaimed: “I am not” </a:t>
            </a:r>
            <a:r>
              <a:rPr lang="en-US" sz="1200" i="1" kern="1200" dirty="0" smtClean="0">
                <a:solidFill>
                  <a:schemeClr val="tx1"/>
                </a:solidFill>
                <a:effectLst/>
                <a:latin typeface="+mn-lt"/>
                <a:ea typeface="+mn-ea"/>
                <a:cs typeface="+mn-cs"/>
              </a:rPr>
              <a:t>(John 18:25, NIV). </a:t>
            </a:r>
            <a:r>
              <a:rPr lang="en-US" sz="1200" kern="1200" dirty="0" smtClean="0">
                <a:solidFill>
                  <a:schemeClr val="tx1"/>
                </a:solidFill>
                <a:effectLst/>
                <a:latin typeface="+mn-lt"/>
                <a:ea typeface="+mn-ea"/>
                <a:cs typeface="+mn-cs"/>
              </a:rPr>
              <a:t>Notice that the accusers (minors, females, servants) were considered of low social rank in the context. This must have added to Peter’s shame and guilt later on.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18</a:t>
            </a:fld>
            <a:endParaRPr lang="en-US"/>
          </a:p>
        </p:txBody>
      </p:sp>
    </p:spTree>
    <p:extLst>
      <p:ext uri="{BB962C8B-B14F-4D97-AF65-F5344CB8AC3E}">
        <p14:creationId xmlns:p14="http://schemas.microsoft.com/office/powerpoint/2010/main" val="389818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61810" y="351303"/>
            <a:ext cx="3666833" cy="2750125"/>
          </a:xfrm>
        </p:spPr>
      </p:sp>
      <p:sp>
        <p:nvSpPr>
          <p:cNvPr id="3" name="Notes Placeholder 2"/>
          <p:cNvSpPr>
            <a:spLocks noGrp="1"/>
          </p:cNvSpPr>
          <p:nvPr>
            <p:ph type="body" idx="1"/>
          </p:nvPr>
        </p:nvSpPr>
        <p:spPr>
          <a:xfrm>
            <a:off x="685800" y="3181367"/>
            <a:ext cx="5486400" cy="4871567"/>
          </a:xfrm>
        </p:spPr>
        <p:txBody>
          <a:bodyPr/>
          <a:lstStyle/>
          <a:p>
            <a:r>
              <a:rPr lang="en-US" sz="1200" kern="1200" dirty="0" smtClean="0">
                <a:solidFill>
                  <a:schemeClr val="tx1"/>
                </a:solidFill>
                <a:effectLst/>
                <a:latin typeface="+mn-lt"/>
                <a:ea typeface="+mn-ea"/>
                <a:cs typeface="+mn-cs"/>
              </a:rPr>
              <a:t>The crucial point, however, is that Peter’s weeping led to repentance, to a change of heart and to a true conversion, no matter how painful the process itself. Sometimes that’s what it takes: we need to see ourselves as we really are, to see what’s really in our hearts, and what treachery we are capable of—and then we will fall, broken like Peter, before the Lord.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blinding tears he [Peter] makes his way to the solitudes of the Garden of Gethsemane and there prostrates himself where he saw his </a:t>
            </a:r>
            <a:r>
              <a:rPr lang="en-US" sz="1200" kern="1200" dirty="0" err="1" smtClean="0">
                <a:solidFill>
                  <a:schemeClr val="tx1"/>
                </a:solidFill>
                <a:effectLst/>
                <a:latin typeface="+mn-lt"/>
                <a:ea typeface="+mn-ea"/>
                <a:cs typeface="+mn-cs"/>
              </a:rPr>
              <a:t>Saviour’s</a:t>
            </a:r>
            <a:r>
              <a:rPr lang="en-US" sz="1200" kern="1200" dirty="0" smtClean="0">
                <a:solidFill>
                  <a:schemeClr val="tx1"/>
                </a:solidFill>
                <a:effectLst/>
                <a:latin typeface="+mn-lt"/>
                <a:ea typeface="+mn-ea"/>
                <a:cs typeface="+mn-cs"/>
              </a:rPr>
              <a:t> prostrate form when the bloody sweat was forced from His pores by His great agony. Peter remembers with remorse that he was asleep when Jesus prayed during those fearful hours. His proud heart breaks, and penitential tears moisten the sods so recently stained with the bloody sweat drops of God’s dear Son. He left that garden a converted man. He was ready then to pity the tempted. He was humbled and could sympathize with the weak and erring.”—Ellen G. White</a:t>
            </a:r>
            <a:r>
              <a:rPr lang="en-US" sz="1200" i="1" kern="1200" dirty="0" smtClean="0">
                <a:solidFill>
                  <a:schemeClr val="tx1"/>
                </a:solidFill>
                <a:effectLst/>
                <a:latin typeface="+mn-lt"/>
                <a:ea typeface="+mn-ea"/>
                <a:cs typeface="+mn-cs"/>
              </a:rPr>
              <a:t>, Testimonies for the Church, </a:t>
            </a:r>
            <a:r>
              <a:rPr lang="en-US" sz="1200" kern="1200" dirty="0" smtClean="0">
                <a:solidFill>
                  <a:schemeClr val="tx1"/>
                </a:solidFill>
                <a:effectLst/>
                <a:latin typeface="+mn-lt"/>
                <a:ea typeface="+mn-ea"/>
                <a:cs typeface="+mn-cs"/>
              </a:rPr>
              <a:t>vol. 3, p. 416.</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first half of the book of Acts provides an unquestionable testimony of Peter’s transformation. His preaching and leadership and miracle workings were extraordinary and led to the salvation of many. His work also led to the foundation of the church as the body of Christ. His death, anticipated by Jesus in John 21:18, was received as an honor, for he died in the same manner as his Master. </a:t>
            </a:r>
          </a:p>
          <a:p>
            <a:r>
              <a:rPr lang="en-US" sz="1200" kern="1200" dirty="0" smtClean="0">
                <a:solidFill>
                  <a:schemeClr val="tx1"/>
                </a:solidFill>
                <a:effectLst/>
                <a:latin typeface="+mn-lt"/>
                <a:ea typeface="+mn-ea"/>
                <a:cs typeface="+mn-cs"/>
              </a:rPr>
              <a:t> </a:t>
            </a:r>
          </a:p>
          <a:p>
            <a:pPr marL="171450" indent="-171450">
              <a:buFont typeface="Arial"/>
              <a:buChar char="•"/>
            </a:pPr>
            <a:r>
              <a:rPr lang="en-US" sz="1200" b="1" kern="1200" dirty="0" smtClean="0">
                <a:solidFill>
                  <a:schemeClr val="tx1"/>
                </a:solidFill>
                <a:effectLst/>
                <a:latin typeface="+mn-lt"/>
                <a:ea typeface="+mn-ea"/>
                <a:cs typeface="+mn-cs"/>
              </a:rPr>
              <a:t>In what ways have your falls and failures made you more sensitive to the falls and failures of others? How can you learn to minister, out of your pain, to others in theirs?</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19</a:t>
            </a:fld>
            <a:endParaRPr lang="en-US"/>
          </a:p>
        </p:txBody>
      </p:sp>
    </p:spTree>
    <p:extLst>
      <p:ext uri="{BB962C8B-B14F-4D97-AF65-F5344CB8AC3E}">
        <p14:creationId xmlns:p14="http://schemas.microsoft.com/office/powerpoint/2010/main" val="114918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Lesson 5</a:t>
            </a:r>
            <a:endParaRPr lang="en-US" sz="1200" kern="1200" dirty="0" smtClean="0">
              <a:solidFill>
                <a:schemeClr val="tx1"/>
              </a:solidFill>
              <a:effectLst/>
              <a:latin typeface="+mn-lt"/>
              <a:ea typeface="+mn-ea"/>
              <a:cs typeface="+mn-cs"/>
            </a:endParaRPr>
          </a:p>
          <a:p>
            <a:r>
              <a:rPr lang="en-US" sz="1200" kern="1200" cap="all" dirty="0" smtClean="0">
                <a:solidFill>
                  <a:schemeClr val="tx1"/>
                </a:solidFill>
                <a:effectLst/>
                <a:latin typeface="+mn-lt"/>
                <a:ea typeface="+mn-ea"/>
                <a:cs typeface="+mn-cs"/>
              </a:rPr>
              <a:t>Guilt</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for This Week’s Study:</a:t>
            </a:r>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Gen. 3:8–13; 1 John 1:9; Psalm 32; 1 Tim. 4:1, 2; Matt. 26:75</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a:t>
            </a:fld>
            <a:endParaRPr lang="en-US"/>
          </a:p>
        </p:txBody>
      </p:sp>
    </p:spTree>
    <p:extLst>
      <p:ext uri="{BB962C8B-B14F-4D97-AF65-F5344CB8AC3E}">
        <p14:creationId xmlns:p14="http://schemas.microsoft.com/office/powerpoint/2010/main" val="360860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Total Forgiveness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“There is therefore now no condemnation to those who are in Christ Jesus, who do not walk according to the flesh, but according to the Spirit”</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(Rom. 8:1, NKJV)</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What does this text promise us? How can we make this promise our own?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God’s forgiveness is so great, so deep, and so wide that it is impossible to understand fully. Even the best quality of human forgiveness cannot compare with that of God. He is so perfect, and we are so flawed; and yet, through the provision God Himself provided in Jesus, we all can have full and complete pardon the moment we claim the promises for ourselves in full faith and surrender to the Lord.</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20</a:t>
            </a:fld>
            <a:endParaRPr lang="en-US"/>
          </a:p>
        </p:txBody>
      </p:sp>
    </p:spTree>
    <p:extLst>
      <p:ext uri="{BB962C8B-B14F-4D97-AF65-F5344CB8AC3E}">
        <p14:creationId xmlns:p14="http://schemas.microsoft.com/office/powerpoint/2010/main" val="1121443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 the three texts below. How do they shed light to</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help you understand God’s forgiveness?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en-US" sz="1200" i="1" dirty="0" smtClean="0"/>
              <a:t>Ps. 103:12</a:t>
            </a:r>
            <a:endParaRPr lang="en-US" sz="1200" dirty="0" smtClean="0"/>
          </a:p>
          <a:p>
            <a:pPr marL="171450" indent="-171450">
              <a:buFont typeface="Arial"/>
              <a:buChar char="•"/>
            </a:pPr>
            <a:r>
              <a:rPr lang="en-US" sz="1200" i="1" dirty="0" smtClean="0"/>
              <a:t>Isa. 1:18</a:t>
            </a:r>
            <a:endParaRPr lang="en-US" sz="1200" dirty="0" smtClean="0"/>
          </a:p>
          <a:p>
            <a:pPr marL="171450" indent="-171450">
              <a:buFont typeface="Arial"/>
              <a:buChar char="•"/>
            </a:pPr>
            <a:r>
              <a:rPr lang="en-US" sz="1200" i="1" dirty="0" smtClean="0"/>
              <a:t>Mic. 7:19</a:t>
            </a:r>
          </a:p>
          <a:p>
            <a:endParaRPr lang="en-US" sz="1200" dirty="0" smtClean="0"/>
          </a:p>
          <a:p>
            <a:r>
              <a:rPr lang="en-US" sz="1200" kern="1200" dirty="0" smtClean="0">
                <a:solidFill>
                  <a:schemeClr val="tx1"/>
                </a:solidFill>
                <a:effectLst/>
                <a:latin typeface="+mn-lt"/>
                <a:ea typeface="+mn-ea"/>
                <a:cs typeface="+mn-cs"/>
              </a:rPr>
              <a:t>The Bible uses allegories from the concrete and familiar in order to help us understand the meaning of difficult concepts. Snow and wool are good examples of whiteness; the depths of the sea are among the deepest places we can imagine; and nothing can be geographically farther apart than east from west. Yet, these are limited allegories of God’s forgiveness. In the Abbey of </a:t>
            </a:r>
            <a:r>
              <a:rPr lang="en-US" sz="1200" kern="1200" dirty="0" err="1" smtClean="0">
                <a:solidFill>
                  <a:schemeClr val="tx1"/>
                </a:solidFill>
                <a:effectLst/>
                <a:latin typeface="+mn-lt"/>
                <a:ea typeface="+mn-ea"/>
                <a:cs typeface="+mn-cs"/>
              </a:rPr>
              <a:t>Elstow</a:t>
            </a:r>
            <a:r>
              <a:rPr lang="en-US" sz="1200" kern="1200" dirty="0" smtClean="0">
                <a:solidFill>
                  <a:schemeClr val="tx1"/>
                </a:solidFill>
                <a:effectLst/>
                <a:latin typeface="+mn-lt"/>
                <a:ea typeface="+mn-ea"/>
                <a:cs typeface="+mn-cs"/>
              </a:rPr>
              <a:t>, a stained-glass window portrays an image inspired by Bunyan’s</a:t>
            </a:r>
            <a:r>
              <a:rPr lang="en-US" sz="1200" i="1" kern="1200" dirty="0" smtClean="0">
                <a:solidFill>
                  <a:schemeClr val="tx1"/>
                </a:solidFill>
                <a:effectLst/>
                <a:latin typeface="+mn-lt"/>
                <a:ea typeface="+mn-ea"/>
                <a:cs typeface="+mn-cs"/>
              </a:rPr>
              <a:t> Pilgrim’s Progress</a:t>
            </a:r>
            <a:r>
              <a:rPr lang="en-US" sz="1200" kern="1200" dirty="0" smtClean="0">
                <a:solidFill>
                  <a:schemeClr val="tx1"/>
                </a:solidFill>
                <a:effectLst/>
                <a:latin typeface="+mn-lt"/>
                <a:ea typeface="+mn-ea"/>
                <a:cs typeface="+mn-cs"/>
              </a:rPr>
              <a:t>. Christian, the central character, can be seen kneeling at the foot of the cross. His heavy burden of guilt is rolling away from his shoulders, bringing ineffable relief to his soul.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Christian says: “I saw it no more.” The burden was gone. Its pain, sting, anxiety, and shame disappeared forever. Because of our imperfection, selfishness, and defective relationships, it is very hard for us to understand the perfect and total forgiveness of God.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21</a:t>
            </a:fld>
            <a:endParaRPr lang="en-US"/>
          </a:p>
        </p:txBody>
      </p:sp>
    </p:spTree>
    <p:extLst>
      <p:ext uri="{BB962C8B-B14F-4D97-AF65-F5344CB8AC3E}">
        <p14:creationId xmlns:p14="http://schemas.microsoft.com/office/powerpoint/2010/main" val="1976910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1478" y="337791"/>
            <a:ext cx="3072321" cy="2304241"/>
          </a:xfrm>
        </p:spPr>
      </p:sp>
      <p:sp>
        <p:nvSpPr>
          <p:cNvPr id="3" name="Notes Placeholder 2"/>
          <p:cNvSpPr>
            <a:spLocks noGrp="1"/>
          </p:cNvSpPr>
          <p:nvPr>
            <p:ph type="body" idx="1"/>
          </p:nvPr>
        </p:nvSpPr>
        <p:spPr>
          <a:xfrm>
            <a:off x="685800" y="2694936"/>
            <a:ext cx="5486400" cy="4114800"/>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simply accept it by faith and pray: “Lord, I humbly confess my sins to You and accept Your pardon and cleansing. Amen.”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How can we be sure our sins are forgiven if we don’t feel that they are forgiven? What reasons do we have to believe we’re forgiven, despite our feelings? </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kern="1200" cap="all" dirty="0" smtClean="0">
                <a:solidFill>
                  <a:schemeClr val="tx1"/>
                </a:solidFill>
                <a:effectLst/>
                <a:latin typeface="+mn-lt"/>
                <a:ea typeface="+mn-ea"/>
                <a:cs typeface="+mn-cs"/>
              </a:rPr>
              <a:t>Further Study: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sin struggles for the mastery in the human heart, when guilt seems to oppress the soul and burden the conscience, when unbelief clouds the mind, who lets in the beams of light? Whose grace is sufficient to subdue sin, and who gives the precious forgiveness and pardons all our sins, expelling the darkness, and making us hopeful and joyful in God?—Jesus, the sin-pardoning </a:t>
            </a:r>
            <a:r>
              <a:rPr lang="en-US" sz="1200" kern="1200" dirty="0" err="1" smtClean="0">
                <a:solidFill>
                  <a:schemeClr val="tx1"/>
                </a:solidFill>
                <a:effectLst/>
                <a:latin typeface="+mn-lt"/>
                <a:ea typeface="+mn-ea"/>
                <a:cs typeface="+mn-cs"/>
              </a:rPr>
              <a:t>Saviour</a:t>
            </a:r>
            <a:r>
              <a:rPr lang="en-US" sz="1200" kern="1200" dirty="0" smtClean="0">
                <a:solidFill>
                  <a:schemeClr val="tx1"/>
                </a:solidFill>
                <a:effectLst/>
                <a:latin typeface="+mn-lt"/>
                <a:ea typeface="+mn-ea"/>
                <a:cs typeface="+mn-cs"/>
              </a:rPr>
              <a:t>. He is still our Advocate in the courts of heaven; and those whose lives are hid with Christ in God must arise and shine, because the glory of the Lord has risen upon them.”—Ellen G. White, </a:t>
            </a:r>
            <a:r>
              <a:rPr lang="en-US" sz="1200" i="1" kern="1200" dirty="0" smtClean="0">
                <a:solidFill>
                  <a:schemeClr val="tx1"/>
                </a:solidFill>
                <a:effectLst/>
                <a:latin typeface="+mn-lt"/>
                <a:ea typeface="+mn-ea"/>
                <a:cs typeface="+mn-cs"/>
              </a:rPr>
              <a:t>Bible Training School, </a:t>
            </a:r>
            <a:r>
              <a:rPr lang="en-US" sz="1200" kern="1200" dirty="0" smtClean="0">
                <a:solidFill>
                  <a:schemeClr val="tx1"/>
                </a:solidFill>
                <a:effectLst/>
                <a:latin typeface="+mn-lt"/>
                <a:ea typeface="+mn-ea"/>
                <a:cs typeface="+mn-cs"/>
              </a:rPr>
              <a:t>May 1915.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have given offense to your friend or neighbor, you are to acknowledge your wrong, and it is his duty freely to forgive you. Then you are to seek the forgiveness of God, because the brother you have wounded is the property of God, and in injuring him you have sinned against his Creator.”—Ellen G. White, </a:t>
            </a:r>
            <a:r>
              <a:rPr lang="en-US" sz="1200" i="1" kern="1200" dirty="0" smtClean="0">
                <a:solidFill>
                  <a:schemeClr val="tx1"/>
                </a:solidFill>
                <a:effectLst/>
                <a:latin typeface="+mn-lt"/>
                <a:ea typeface="+mn-ea"/>
                <a:cs typeface="+mn-cs"/>
              </a:rPr>
              <a:t>The Faith I Live By, </a:t>
            </a:r>
            <a:r>
              <a:rPr lang="en-US" sz="1200" kern="1200" dirty="0" smtClean="0">
                <a:solidFill>
                  <a:schemeClr val="tx1"/>
                </a:solidFill>
                <a:effectLst/>
                <a:latin typeface="+mn-lt"/>
                <a:ea typeface="+mn-ea"/>
                <a:cs typeface="+mn-cs"/>
              </a:rPr>
              <a:t>p. 128.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cap="all" dirty="0" smtClean="0">
                <a:solidFill>
                  <a:schemeClr val="tx1"/>
                </a:solidFill>
                <a:effectLst/>
                <a:latin typeface="+mn-lt"/>
                <a:ea typeface="+mn-ea"/>
                <a:cs typeface="+mn-cs"/>
              </a:rPr>
              <a:t>Discussion Questions: </a:t>
            </a:r>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Madame Mao, the wife of the former leader of Communist China Mao </a:t>
            </a:r>
            <a:r>
              <a:rPr lang="en-US" sz="1200" b="1" kern="1200" dirty="0" err="1" smtClean="0">
                <a:solidFill>
                  <a:schemeClr val="tx1"/>
                </a:solidFill>
                <a:effectLst/>
                <a:latin typeface="+mn-lt"/>
                <a:ea typeface="+mn-ea"/>
                <a:cs typeface="+mn-cs"/>
              </a:rPr>
              <a:t>Tse</a:t>
            </a:r>
            <a:r>
              <a:rPr lang="en-US" sz="1200" b="1" kern="1200" dirty="0" smtClean="0">
                <a:solidFill>
                  <a:schemeClr val="tx1"/>
                </a:solidFill>
                <a:effectLst/>
                <a:latin typeface="+mn-lt"/>
                <a:ea typeface="+mn-ea"/>
                <a:cs typeface="+mn-cs"/>
              </a:rPr>
              <a:t>-Tung, lived in constant fear and guilt, all because of many of the bad things she had done. She was so paranoid, in fact, so full of guilt, that any sudden noises, any unexpected sounds, would send her into cold sweats or into a fury. It got so bad that she demanded that her staff keep birds away from her compound so she didn’t have to hear them singing. Though an extreme case, what does this tell us about the power of guilt to ruin our lives?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22</a:t>
            </a:fld>
            <a:endParaRPr lang="en-US"/>
          </a:p>
        </p:txBody>
      </p:sp>
    </p:spTree>
    <p:extLst>
      <p:ext uri="{BB962C8B-B14F-4D97-AF65-F5344CB8AC3E}">
        <p14:creationId xmlns:p14="http://schemas.microsoft.com/office/powerpoint/2010/main" val="186181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1" kern="1200" dirty="0" smtClean="0">
                <a:solidFill>
                  <a:schemeClr val="tx1"/>
                </a:solidFill>
                <a:effectLst/>
                <a:latin typeface="+mn-lt"/>
                <a:ea typeface="+mn-ea"/>
                <a:cs typeface="+mn-cs"/>
              </a:rPr>
              <a:t>What advice would you give to someone who is struggling with guilt over past sins, who claims to have accepted Christ and yet still can’t get rid of the feelings of guilt? How can you help them?</a:t>
            </a:r>
          </a:p>
          <a:p>
            <a:pPr marL="171450" indent="-171450">
              <a:buFont typeface="Arial"/>
              <a:buChar char="•"/>
            </a:pPr>
            <a:r>
              <a:rPr lang="en-US" sz="1200" b="1" kern="1200" dirty="0" smtClean="0">
                <a:solidFill>
                  <a:schemeClr val="tx1"/>
                </a:solidFill>
                <a:effectLst/>
                <a:latin typeface="+mn-lt"/>
                <a:ea typeface="+mn-ea"/>
                <a:cs typeface="+mn-cs"/>
              </a:rPr>
              <a:t>Think of your own metaphors to describe the depth of the forgiveness that is found in Jesus for those who will accept it. </a:t>
            </a:r>
            <a:endParaRPr lang="en-US" dirty="0"/>
          </a:p>
          <a:p>
            <a:pPr marL="171450" indent="-171450">
              <a:buFont typeface="Arial"/>
              <a:buChar char="•"/>
            </a:pPr>
            <a:r>
              <a:rPr lang="en-US" sz="1200" b="1" kern="1200" dirty="0" smtClean="0">
                <a:solidFill>
                  <a:schemeClr val="tx1"/>
                </a:solidFill>
                <a:effectLst/>
                <a:latin typeface="+mn-lt"/>
                <a:ea typeface="+mn-ea"/>
                <a:cs typeface="+mn-cs"/>
              </a:rPr>
              <a:t>In a world in which no God existed, could guilt exist? Discuss your answer.</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23</a:t>
            </a:fld>
            <a:endParaRPr lang="en-US"/>
          </a:p>
        </p:txBody>
      </p:sp>
    </p:spTree>
    <p:extLst>
      <p:ext uri="{BB962C8B-B14F-4D97-AF65-F5344CB8AC3E}">
        <p14:creationId xmlns:p14="http://schemas.microsoft.com/office/powerpoint/2010/main" val="1903117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God can use guilt to bring us to faith and repentance. Are there any other “benefits” to guilt? If so, what might they be?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24</a:t>
            </a:fld>
            <a:endParaRPr lang="en-US"/>
          </a:p>
        </p:txBody>
      </p:sp>
    </p:spTree>
    <p:extLst>
      <p:ext uri="{BB962C8B-B14F-4D97-AF65-F5344CB8AC3E}">
        <p14:creationId xmlns:p14="http://schemas.microsoft.com/office/powerpoint/2010/main" val="3023076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Healing Promise</a:t>
            </a:r>
          </a:p>
          <a:p>
            <a:endParaRPr lang="en-US" b="1" dirty="0" smtClean="0"/>
          </a:p>
          <a:p>
            <a:pPr marL="0" indent="0" algn="ctr">
              <a:buNone/>
            </a:pPr>
            <a:r>
              <a:rPr lang="en-US" sz="1200" b="1" dirty="0" smtClean="0">
                <a:latin typeface="Adobe Caslon Pro"/>
                <a:cs typeface="Adobe Caslon Pro"/>
              </a:rPr>
              <a:t>“If you, O Lord, kept a record of sins, O Lord, who could stand? But with you there is forgiveness; therefore you are feared” </a:t>
            </a:r>
          </a:p>
          <a:p>
            <a:pPr marL="0" indent="0" algn="ctr">
              <a:buNone/>
            </a:pPr>
            <a:r>
              <a:rPr lang="en-US" i="1" dirty="0" smtClean="0">
                <a:latin typeface="Adobe Caslon Pro"/>
                <a:cs typeface="Adobe Caslon Pro"/>
              </a:rPr>
              <a:t>(Psalm 130:3, 4, NIV).</a:t>
            </a:r>
            <a:endParaRPr lang="en-US" dirty="0" smtClean="0">
              <a:latin typeface="Adobe Caslon Pro"/>
              <a:cs typeface="Adobe Caslon Pro"/>
            </a:endParaRPr>
          </a:p>
          <a:p>
            <a:pPr marL="0" indent="0" algn="ctr">
              <a:buNone/>
            </a:pPr>
            <a:endParaRPr lang="en-US" sz="1200" dirty="0" smtClean="0">
              <a:latin typeface="Adobe Caslon Pro"/>
              <a:cs typeface="Adobe Caslon Pro"/>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25</a:t>
            </a:fld>
            <a:endParaRPr lang="en-US"/>
          </a:p>
        </p:txBody>
      </p:sp>
    </p:spTree>
    <p:extLst>
      <p:ext uri="{BB962C8B-B14F-4D97-AF65-F5344CB8AC3E}">
        <p14:creationId xmlns:p14="http://schemas.microsoft.com/office/powerpoint/2010/main" val="150384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”If you, O Lord, kept a record of sins, O Lord, who could stand? But with you there is forgiveness; therefore you are feared” </a:t>
            </a:r>
            <a:r>
              <a:rPr lang="en-US" sz="1200" i="1" kern="1200" dirty="0" smtClean="0">
                <a:solidFill>
                  <a:schemeClr val="tx1"/>
                </a:solidFill>
                <a:effectLst/>
                <a:latin typeface="+mn-lt"/>
                <a:ea typeface="+mn-ea"/>
                <a:cs typeface="+mn-cs"/>
              </a:rPr>
              <a:t>(Psalm 130:3, 4,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3</a:t>
            </a:fld>
            <a:endParaRPr lang="en-US"/>
          </a:p>
        </p:txBody>
      </p:sp>
    </p:spTree>
    <p:extLst>
      <p:ext uri="{BB962C8B-B14F-4D97-AF65-F5344CB8AC3E}">
        <p14:creationId xmlns:p14="http://schemas.microsoft.com/office/powerpoint/2010/main" val="102863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Introduction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sense of guilt is one of the most painful and incapacitating emotional experiences. It may cause shame, fear, sorrow, anger, distress, and even physical illness. Although often unpleasant, these feelings can be used by God to lead sinners to repentance and to the foot of the cross, where they can find the forgiveness they’ve been longing for. Sometimes, however, the guilt mechanism makes people feel guilty about something for which they are not responsible, as in the case of some accident survivors or children of divorce.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when the sense of guilt is justified, it serves as a good conscience. Guilt produces enough discomfort to make the person do something about it. Depending on personal choices, guilt may be highly destructive, as in the case of Judas, or highly positive, as in the case of Peter.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4</a:t>
            </a:fld>
            <a:endParaRPr lang="en-US"/>
          </a:p>
        </p:txBody>
      </p:sp>
    </p:spTree>
    <p:extLst>
      <p:ext uri="{BB962C8B-B14F-4D97-AF65-F5344CB8AC3E}">
        <p14:creationId xmlns:p14="http://schemas.microsoft.com/office/powerpoint/2010/main" val="2664233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week we will study four biblical accounts of guilt in order to understand this process better and to see what we can learn about it. We can see how, if properly channeled, guilt can be used by the Lord to our advantage. So much depends, really, on our attitude toward the guilt we feel and what we choose to do with it. </a:t>
            </a: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5</a:t>
            </a:fld>
            <a:endParaRPr lang="en-US"/>
          </a:p>
        </p:txBody>
      </p:sp>
    </p:spTree>
    <p:extLst>
      <p:ext uri="{BB962C8B-B14F-4D97-AF65-F5344CB8AC3E}">
        <p14:creationId xmlns:p14="http://schemas.microsoft.com/office/powerpoint/2010/main" val="3517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Shame</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pPr marL="171450" indent="-171450">
              <a:buFont typeface="Arial"/>
              <a:buChar char="•"/>
            </a:pPr>
            <a:r>
              <a:rPr lang="en-US" sz="1200" b="1" kern="1200" dirty="0" smtClean="0">
                <a:solidFill>
                  <a:schemeClr val="tx1"/>
                </a:solidFill>
                <a:effectLst/>
                <a:latin typeface="+mn-lt"/>
                <a:ea typeface="+mn-ea"/>
                <a:cs typeface="+mn-cs"/>
              </a:rPr>
              <a:t>Read Genesis 3:8–13. How did Adam and Eve manifest the guilt they experienced? What especially was bad about Adam’s reaction?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6</a:t>
            </a:fld>
            <a:endParaRPr lang="en-US"/>
          </a:p>
        </p:txBody>
      </p:sp>
    </p:spTree>
    <p:extLst>
      <p:ext uri="{BB962C8B-B14F-4D97-AF65-F5344CB8AC3E}">
        <p14:creationId xmlns:p14="http://schemas.microsoft.com/office/powerpoint/2010/main" val="124693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Guilt was the first adverse emotion felt by the human race. Soon after Adam and Eve sinned, their behavior changed. They “hid from the Lord God among the trees of the garden” </a:t>
            </a:r>
            <a:r>
              <a:rPr lang="en-US" sz="1200" i="1" kern="1200" dirty="0" smtClean="0">
                <a:solidFill>
                  <a:schemeClr val="tx1"/>
                </a:solidFill>
                <a:effectLst/>
                <a:latin typeface="+mn-lt"/>
                <a:ea typeface="+mn-ea"/>
                <a:cs typeface="+mn-cs"/>
              </a:rPr>
              <a:t>(vs. 8, NIV). </a:t>
            </a:r>
            <a:r>
              <a:rPr lang="en-US" sz="1200" kern="1200" dirty="0" smtClean="0">
                <a:solidFill>
                  <a:schemeClr val="tx1"/>
                </a:solidFill>
                <a:effectLst/>
                <a:latin typeface="+mn-lt"/>
                <a:ea typeface="+mn-ea"/>
                <a:cs typeface="+mn-cs"/>
              </a:rPr>
              <a:t>This unprecedented reaction indicated fear of their Father and Friend and, at the same time, their shame to face Him. Up until their fall, they had found joy in God’s presence, but now they hid before His approach. A beautiful bond was broken. In addition to fear and shame, they felt sorrow, especially as they were made aware of the terrible consequences of having disobeyed God.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Notice Adam’s words: “The woman you put here with me. . . ,” and Eve’s, “The serpent deceived me” </a:t>
            </a:r>
            <a:r>
              <a:rPr lang="en-US" sz="1200" i="1" kern="1200" dirty="0" smtClean="0">
                <a:solidFill>
                  <a:schemeClr val="tx1"/>
                </a:solidFill>
                <a:effectLst/>
                <a:latin typeface="+mn-lt"/>
                <a:ea typeface="+mn-ea"/>
                <a:cs typeface="+mn-cs"/>
              </a:rPr>
              <a:t>(NIV).</a:t>
            </a:r>
            <a:r>
              <a:rPr lang="en-US" sz="1200" kern="1200" dirty="0" smtClean="0">
                <a:solidFill>
                  <a:schemeClr val="tx1"/>
                </a:solidFill>
                <a:effectLst/>
                <a:latin typeface="+mn-lt"/>
                <a:ea typeface="+mn-ea"/>
                <a:cs typeface="+mn-cs"/>
              </a:rPr>
              <a:t> Guilt brings about a seemingly automatic reaction to place the blame on somebody else or to justify one’s own behavior. Sigmund Freud, the founder of psychoanalysis, called this reaction “projection” and argued that people project their guilt on others or on circumstances in order to lighten the burden of guilt. “Projection” is considered a defense mechanism. But blaming others does not work well for interpersonal relationships and poses a barrier to God’s forgiveness.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7</a:t>
            </a:fld>
            <a:endParaRPr lang="en-US"/>
          </a:p>
        </p:txBody>
      </p:sp>
    </p:spTree>
    <p:extLst>
      <p:ext uri="{BB962C8B-B14F-4D97-AF65-F5344CB8AC3E}">
        <p14:creationId xmlns:p14="http://schemas.microsoft.com/office/powerpoint/2010/main" val="255785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true solution consists of accepting full responsibility for one’s own actions and seeking the only One who can provide freedom from guilt: “Therefore, there is now no condemnation for those who are in Christ Jesus” </a:t>
            </a:r>
            <a:r>
              <a:rPr lang="en-US" sz="1200" i="1" kern="1200" dirty="0" smtClean="0">
                <a:solidFill>
                  <a:schemeClr val="tx1"/>
                </a:solidFill>
                <a:effectLst/>
                <a:latin typeface="+mn-lt"/>
                <a:ea typeface="+mn-ea"/>
                <a:cs typeface="+mn-cs"/>
              </a:rPr>
              <a:t>(Rom. 8:1, NIV).</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 people suffer from guilt for the wrong reasons. Close relatives to those who commit suicide, survivors of a massive accident or calamity, and children of a recently divorced couple are typical examples of what is, in most instances, unfounded guilt. People in these situations need to be assured that they cannot be held responsible for the behavior of others or for unforeseeable events. And if in certain cases they do have some blame, they must take responsibility for their actions, seek forgiveness from those whom they have hurt, and then hold fast to such Bible promises as: “As far as the east is from the west, so far has he removed our transgressions from us” </a:t>
            </a:r>
            <a:r>
              <a:rPr lang="en-US" sz="1200" i="1" kern="1200" dirty="0" smtClean="0">
                <a:solidFill>
                  <a:schemeClr val="tx1"/>
                </a:solidFill>
                <a:effectLst/>
                <a:latin typeface="+mn-lt"/>
                <a:ea typeface="+mn-ea"/>
                <a:cs typeface="+mn-cs"/>
              </a:rPr>
              <a:t>(Ps. 103:12, NIV).</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8</a:t>
            </a:fld>
            <a:endParaRPr lang="en-US"/>
          </a:p>
        </p:txBody>
      </p:sp>
    </p:spTree>
    <p:extLst>
      <p:ext uri="{BB962C8B-B14F-4D97-AF65-F5344CB8AC3E}">
        <p14:creationId xmlns:p14="http://schemas.microsoft.com/office/powerpoint/2010/main" val="1737450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kern="1200" dirty="0" smtClean="0">
                <a:solidFill>
                  <a:schemeClr val="tx1"/>
                </a:solidFill>
                <a:effectLst/>
                <a:latin typeface="+mn-lt"/>
                <a:ea typeface="+mn-ea"/>
                <a:cs typeface="+mn-cs"/>
              </a:rPr>
              <a:t>How do you find yourself reacting to guilt? Are you quick, as Adam was, to blame others for your wrong actions? How can you learn to face up to the things you have done wrong and then, through the grace of God, move 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0F6379B-A906-4543-AA54-BD968F156A32}" type="slidenum">
              <a:rPr lang="en-US" smtClean="0"/>
              <a:t>9</a:t>
            </a:fld>
            <a:endParaRPr lang="en-US"/>
          </a:p>
        </p:txBody>
      </p:sp>
    </p:spTree>
    <p:extLst>
      <p:ext uri="{BB962C8B-B14F-4D97-AF65-F5344CB8AC3E}">
        <p14:creationId xmlns:p14="http://schemas.microsoft.com/office/powerpoint/2010/main" val="395419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152146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125904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151612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C97C26-00B4-DF43-B783-509E01122631}"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200138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C97C26-00B4-DF43-B783-509E01122631}" type="datetimeFigureOut">
              <a:rPr lang="en-US" smtClean="0"/>
              <a:t>3/18/14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103965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C97C26-00B4-DF43-B783-509E01122631}"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99748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C97C26-00B4-DF43-B783-509E01122631}" type="datetimeFigureOut">
              <a:rPr lang="en-US" smtClean="0"/>
              <a:t>3/18/14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249747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C97C26-00B4-DF43-B783-509E01122631}" type="datetimeFigureOut">
              <a:rPr lang="en-US" smtClean="0"/>
              <a:t>3/18/14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153843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97C26-00B4-DF43-B783-509E01122631}" type="datetimeFigureOut">
              <a:rPr lang="en-US" smtClean="0"/>
              <a:t>3/18/14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29658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7C26-00B4-DF43-B783-509E01122631}"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3447396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97C26-00B4-DF43-B783-509E01122631}" type="datetimeFigureOut">
              <a:rPr lang="en-US" smtClean="0"/>
              <a:t>3/18/14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14E10-BE60-F74C-B07A-263F5136C98E}" type="slidenum">
              <a:rPr lang="en-US" smtClean="0"/>
              <a:t>‹#›</a:t>
            </a:fld>
            <a:endParaRPr lang="en-US"/>
          </a:p>
        </p:txBody>
      </p:sp>
    </p:spTree>
    <p:extLst>
      <p:ext uri="{BB962C8B-B14F-4D97-AF65-F5344CB8AC3E}">
        <p14:creationId xmlns:p14="http://schemas.microsoft.com/office/powerpoint/2010/main" val="17945515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97C26-00B4-DF43-B783-509E01122631}" type="datetimeFigureOut">
              <a:rPr lang="en-US" smtClean="0"/>
              <a:t>3/18/14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C14E10-BE60-F74C-B07A-263F5136C98E}" type="slidenum">
              <a:rPr lang="en-US" smtClean="0"/>
              <a:t>‹#›</a:t>
            </a:fld>
            <a:endParaRPr lang="en-US"/>
          </a:p>
        </p:txBody>
      </p:sp>
    </p:spTree>
    <p:extLst>
      <p:ext uri="{BB962C8B-B14F-4D97-AF65-F5344CB8AC3E}">
        <p14:creationId xmlns:p14="http://schemas.microsoft.com/office/powerpoint/2010/main" val="1545509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adventistwomensministries.org/" TargetMode="External"/><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hyperlink" Target="http://www.adventistwomensministries.org/" TargetMode="External"/><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DEPT\WM\_SHARED\2011 Adviosry Resources\2011 ADVISORY CD FILES\3. OUTREACH\OUTREACH\2. Homes of Hope and Healing MInistry  PP\HomesHopeHealing 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p:cNvSpPr txBox="1">
            <a:spLocks/>
          </p:cNvSpPr>
          <p:nvPr/>
        </p:nvSpPr>
        <p:spPr>
          <a:xfrm>
            <a:off x="2819400"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b="1" dirty="0" smtClean="0">
                <a:solidFill>
                  <a:srgbClr val="FFFFFF"/>
                </a:solidFill>
                <a:latin typeface="Abadi MT Condensed Light"/>
                <a:cs typeface="Abadi MT Condensed Light"/>
              </a:rPr>
              <a:t>General Conference</a:t>
            </a:r>
          </a:p>
          <a:p>
            <a:r>
              <a:rPr lang="en-US" sz="1200" b="1" dirty="0" smtClean="0">
                <a:solidFill>
                  <a:srgbClr val="FFFFFF"/>
                </a:solidFill>
                <a:latin typeface="Abadi MT Condensed Light"/>
                <a:cs typeface="Abadi MT Condensed Light"/>
              </a:rPr>
              <a:t>Women’s Ministries Department</a:t>
            </a:r>
          </a:p>
          <a:p>
            <a:r>
              <a:rPr lang="en-US" sz="1100" b="1" dirty="0" smtClean="0">
                <a:solidFill>
                  <a:srgbClr val="FFFFFF"/>
                </a:solidFill>
                <a:latin typeface="Abadi MT Condensed Light"/>
                <a:cs typeface="Abadi MT Condensed Light"/>
                <a:hlinkClick r:id="rId4"/>
              </a:rPr>
              <a:t>www.adventistwomensministries.org</a:t>
            </a:r>
            <a:r>
              <a:rPr lang="en-US" sz="1100" b="1" dirty="0" smtClean="0">
                <a:solidFill>
                  <a:srgbClr val="FFFFFF"/>
                </a:solidFill>
                <a:latin typeface="Abadi MT Condensed Light"/>
                <a:cs typeface="Abadi MT Condensed Light"/>
              </a:rPr>
              <a:t> </a:t>
            </a:r>
            <a:endParaRPr lang="en-US" sz="1100" b="1" dirty="0">
              <a:solidFill>
                <a:srgbClr val="FFFFFF"/>
              </a:solidFill>
              <a:latin typeface="Abadi MT Condensed Light"/>
              <a:cs typeface="Abadi MT Condensed Light"/>
            </a:endParaRPr>
          </a:p>
        </p:txBody>
      </p:sp>
      <p:pic>
        <p:nvPicPr>
          <p:cNvPr id="6" name="Picture 7" descr="WMLOGO-small"/>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8061" y="5410200"/>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965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a:xfrm>
            <a:off x="2853178" y="679548"/>
            <a:ext cx="6092932" cy="1143000"/>
          </a:xfrm>
        </p:spPr>
        <p:txBody>
          <a:bodyPr>
            <a:normAutofit fontScale="90000"/>
          </a:bodyPr>
          <a:lstStyle/>
          <a:p>
            <a:r>
              <a:rPr lang="en-US" b="1" dirty="0" smtClean="0">
                <a:solidFill>
                  <a:srgbClr val="000090"/>
                </a:solidFill>
                <a:effectLst>
                  <a:outerShdw blurRad="38100" dist="38100" dir="2700000" algn="tl">
                    <a:srgbClr val="000000">
                      <a:alpha val="43137"/>
                    </a:srgbClr>
                  </a:outerShdw>
                </a:effectLst>
              </a:rPr>
              <a:t>Joseph’s Brothers’ Distress</a:t>
            </a:r>
            <a:r>
              <a:rPr lang="en-US" dirty="0" smtClean="0">
                <a:solidFill>
                  <a:srgbClr val="000090"/>
                </a:solidFill>
                <a:effectLst>
                  <a:outerShdw blurRad="38100" dist="38100" dir="2700000" algn="tl">
                    <a:srgbClr val="000000">
                      <a:alpha val="43137"/>
                    </a:srgbClr>
                  </a:outerShdw>
                </a:effectLst>
              </a:rPr>
              <a:t> </a:t>
            </a:r>
            <a:br>
              <a:rPr lang="en-US"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751728" y="1986705"/>
            <a:ext cx="7752612" cy="4525963"/>
          </a:xfrm>
        </p:spPr>
        <p:txBody>
          <a:bodyPr>
            <a:normAutofit/>
          </a:bodyPr>
          <a:lstStyle/>
          <a:p>
            <a:pPr marL="0" indent="0" algn="ctr">
              <a:buNone/>
            </a:pPr>
            <a:r>
              <a:rPr lang="en-US" sz="3600" b="1" dirty="0" smtClean="0">
                <a:solidFill>
                  <a:srgbClr val="000090"/>
                </a:solidFill>
                <a:effectLst>
                  <a:outerShdw blurRad="38100" dist="38100" dir="2700000" algn="tl">
                    <a:srgbClr val="000000">
                      <a:alpha val="43137"/>
                    </a:srgbClr>
                  </a:outerShdw>
                </a:effectLst>
              </a:rPr>
              <a:t>Guilt is associated with a particular occurrence of the past, sometimes an image or a brief event that tends to be replayed mentally. </a:t>
            </a:r>
            <a:r>
              <a:rPr lang="en-US" sz="3600" dirty="0" smtClean="0"/>
              <a:t>At other times it takes the form of a flashback image that invades one’s mind or appears in dreams or nightmares. </a:t>
            </a:r>
          </a:p>
          <a:p>
            <a:pPr marL="0" indent="0" algn="ctr">
              <a:buNone/>
            </a:pPr>
            <a:endParaRPr lang="en-US" sz="3600" dirty="0"/>
          </a:p>
        </p:txBody>
      </p:sp>
    </p:spTree>
    <p:extLst>
      <p:ext uri="{BB962C8B-B14F-4D97-AF65-F5344CB8AC3E}">
        <p14:creationId xmlns:p14="http://schemas.microsoft.com/office/powerpoint/2010/main" val="15027956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a:xfrm>
            <a:off x="3135880" y="325982"/>
            <a:ext cx="5778391" cy="1143000"/>
          </a:xfrm>
        </p:spPr>
        <p:txBody>
          <a:bodyPr>
            <a:noAutofit/>
          </a:bodyPr>
          <a:lstStyle/>
          <a:p>
            <a:r>
              <a:rPr lang="en-US" sz="3600" b="1" dirty="0" smtClean="0">
                <a:solidFill>
                  <a:srgbClr val="000090"/>
                </a:solidFill>
                <a:effectLst>
                  <a:outerShdw blurRad="38100" dist="38100" dir="2700000" algn="tl">
                    <a:srgbClr val="000000">
                      <a:alpha val="43137"/>
                    </a:srgbClr>
                  </a:outerShdw>
                </a:effectLst>
              </a:rPr>
              <a:t>How else did guilt affect Joseph’s brothers</a:t>
            </a:r>
            <a:r>
              <a:rPr lang="en-US" sz="2800" b="1" dirty="0" smtClean="0">
                <a:solidFill>
                  <a:srgbClr val="000090"/>
                </a:solidFill>
                <a:effectLst>
                  <a:outerShdw blurRad="38100" dist="38100" dir="2700000" algn="tl">
                    <a:srgbClr val="000000">
                      <a:alpha val="43137"/>
                    </a:srgbClr>
                  </a:outerShdw>
                </a:effectLst>
              </a:rPr>
              <a:t>? Gen 45:3</a:t>
            </a:r>
            <a:br>
              <a:rPr lang="en-US" sz="2800" b="1" dirty="0" smtClean="0">
                <a:solidFill>
                  <a:srgbClr val="000090"/>
                </a:solidFill>
                <a:effectLst>
                  <a:outerShdw blurRad="38100" dist="38100" dir="2700000" algn="tl">
                    <a:srgbClr val="000000">
                      <a:alpha val="43137"/>
                    </a:srgbClr>
                  </a:outerShdw>
                </a:effectLst>
              </a:rPr>
            </a:br>
            <a:endParaRPr lang="en-US" sz="2800" dirty="0">
              <a:solidFill>
                <a:srgbClr val="000090"/>
              </a:solidFill>
            </a:endParaRPr>
          </a:p>
        </p:txBody>
      </p:sp>
      <p:sp>
        <p:nvSpPr>
          <p:cNvPr id="3" name="Content Placeholder 2"/>
          <p:cNvSpPr>
            <a:spLocks noGrp="1"/>
          </p:cNvSpPr>
          <p:nvPr>
            <p:ph idx="1"/>
          </p:nvPr>
        </p:nvSpPr>
        <p:spPr>
          <a:xfrm>
            <a:off x="457200" y="2004557"/>
            <a:ext cx="8229600" cy="4525963"/>
          </a:xfrm>
        </p:spPr>
        <p:txBody>
          <a:bodyPr>
            <a:normAutofit/>
          </a:bodyPr>
          <a:lstStyle/>
          <a:p>
            <a:pPr marL="0" indent="0" algn="ctr">
              <a:buNone/>
            </a:pPr>
            <a:r>
              <a:rPr lang="en-US" sz="3600" dirty="0" smtClean="0"/>
              <a:t>People affected by guilt think about it repeatedly, lamenting the fact that they did what they did, showing fear for the consequence, and entering into self-blame. Such rumination produces much distress, frustration, and anger at oneself for not having done differently. </a:t>
            </a:r>
          </a:p>
          <a:p>
            <a:pPr marL="0" indent="0" algn="ctr">
              <a:buNone/>
            </a:pPr>
            <a:endParaRPr lang="en-US" sz="3600" dirty="0"/>
          </a:p>
        </p:txBody>
      </p:sp>
    </p:spTree>
    <p:extLst>
      <p:ext uri="{BB962C8B-B14F-4D97-AF65-F5344CB8AC3E}">
        <p14:creationId xmlns:p14="http://schemas.microsoft.com/office/powerpoint/2010/main" val="22990411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60325"/>
            <a:ext cx="8229600"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Joseph’s noble character emerges, and he offers forgiveness and encourages his brothers to stop being angry at themselves. He assures them that their deed had to do with God’s design to save many lives.</a:t>
            </a:r>
            <a:endParaRPr lang="en-US" sz="4000" dirty="0">
              <a:solidFill>
                <a:srgbClr val="000090"/>
              </a:solidFill>
            </a:endParaRPr>
          </a:p>
        </p:txBody>
      </p:sp>
    </p:spTree>
    <p:extLst>
      <p:ext uri="{BB962C8B-B14F-4D97-AF65-F5344CB8AC3E}">
        <p14:creationId xmlns:p14="http://schemas.microsoft.com/office/powerpoint/2010/main" val="31205520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84250"/>
            <a:ext cx="8229600" cy="4525963"/>
          </a:xfrm>
        </p:spPr>
        <p:txBody>
          <a:bodyPr>
            <a:normAutofit lnSpcReduction="10000"/>
          </a:bodyPr>
          <a:lstStyle/>
          <a:p>
            <a:pPr marL="0" indent="0" algn="ctr">
              <a:buNone/>
            </a:pPr>
            <a:r>
              <a:rPr lang="en-US" b="1" dirty="0" smtClean="0">
                <a:solidFill>
                  <a:srgbClr val="000090"/>
                </a:solidFill>
              </a:rPr>
              <a:t>Humble confession is the only way to free oneself from</a:t>
            </a:r>
            <a:r>
              <a:rPr lang="en-US" dirty="0" smtClean="0">
                <a:solidFill>
                  <a:srgbClr val="000090"/>
                </a:solidFill>
              </a:rPr>
              <a:t> </a:t>
            </a:r>
            <a:r>
              <a:rPr lang="en-US" b="1" dirty="0" smtClean="0">
                <a:solidFill>
                  <a:srgbClr val="000090"/>
                </a:solidFill>
              </a:rPr>
              <a:t>guilt. </a:t>
            </a:r>
            <a:r>
              <a:rPr lang="en-US" b="1" dirty="0" smtClean="0">
                <a:solidFill>
                  <a:srgbClr val="000090"/>
                </a:solidFill>
                <a:effectLst>
                  <a:outerShdw blurRad="38100" dist="38100" dir="2700000" algn="tl">
                    <a:srgbClr val="000000">
                      <a:alpha val="43137"/>
                    </a:srgbClr>
                  </a:outerShdw>
                </a:effectLst>
              </a:rPr>
              <a:t>“Your sins may be as mountains before you; but if you humble your heart and confess your sins, trusting in the merits of a crucified and risen </a:t>
            </a:r>
            <a:r>
              <a:rPr lang="en-US" b="1" dirty="0" err="1" smtClean="0">
                <a:solidFill>
                  <a:srgbClr val="000090"/>
                </a:solidFill>
                <a:effectLst>
                  <a:outerShdw blurRad="38100" dist="38100" dir="2700000" algn="tl">
                    <a:srgbClr val="000000">
                      <a:alpha val="43137"/>
                    </a:srgbClr>
                  </a:outerShdw>
                </a:effectLst>
              </a:rPr>
              <a:t>Saviour</a:t>
            </a:r>
            <a:r>
              <a:rPr lang="en-US" b="1" dirty="0" smtClean="0">
                <a:solidFill>
                  <a:srgbClr val="000090"/>
                </a:solidFill>
                <a:effectLst>
                  <a:outerShdw blurRad="38100" dist="38100" dir="2700000" algn="tl">
                    <a:srgbClr val="000000">
                      <a:alpha val="43137"/>
                    </a:srgbClr>
                  </a:outerShdw>
                </a:effectLst>
              </a:rPr>
              <a:t>, He will forgive and will cleanse you from all unrighteousness. . . . [The work of His righteousness] is peace, and its effect quietness and assurance forever.”</a:t>
            </a:r>
          </a:p>
          <a:p>
            <a:pPr marL="0" indent="0" algn="ctr">
              <a:buNone/>
            </a:pPr>
            <a:r>
              <a:rPr lang="en-US" sz="2600" dirty="0" smtClean="0">
                <a:solidFill>
                  <a:srgbClr val="000090"/>
                </a:solidFill>
                <a:effectLst>
                  <a:outerShdw blurRad="38100" dist="38100" dir="2700000" algn="tl">
                    <a:srgbClr val="000000">
                      <a:alpha val="43137"/>
                    </a:srgbClr>
                  </a:outerShdw>
                </a:effectLst>
              </a:rPr>
              <a:t>—Ellen G. White, </a:t>
            </a:r>
            <a:r>
              <a:rPr lang="en-US" sz="2600" i="1" dirty="0" smtClean="0">
                <a:solidFill>
                  <a:srgbClr val="000090"/>
                </a:solidFill>
                <a:effectLst>
                  <a:outerShdw blurRad="38100" dist="38100" dir="2700000" algn="tl">
                    <a:srgbClr val="000000">
                      <a:alpha val="43137"/>
                    </a:srgbClr>
                  </a:outerShdw>
                </a:effectLst>
              </a:rPr>
              <a:t>The Acts of the Apostles</a:t>
            </a:r>
            <a:r>
              <a:rPr lang="en-US" sz="2600" b="1" i="1" dirty="0" smtClean="0">
                <a:solidFill>
                  <a:srgbClr val="000090"/>
                </a:solidFill>
                <a:effectLst>
                  <a:outerShdw blurRad="38100" dist="38100" dir="2700000" algn="tl">
                    <a:srgbClr val="000000">
                      <a:alpha val="43137"/>
                    </a:srgbClr>
                  </a:outerShdw>
                </a:effectLst>
              </a:rPr>
              <a:t>, </a:t>
            </a:r>
            <a:r>
              <a:rPr lang="en-US" sz="2600" dirty="0" smtClean="0">
                <a:solidFill>
                  <a:srgbClr val="000090"/>
                </a:solidFill>
                <a:effectLst>
                  <a:outerShdw blurRad="38100" dist="38100" dir="2700000" algn="tl">
                    <a:srgbClr val="000000">
                      <a:alpha val="43137"/>
                    </a:srgbClr>
                  </a:outerShdw>
                </a:effectLst>
              </a:rPr>
              <a:t>p. 566.</a:t>
            </a:r>
            <a:r>
              <a:rPr lang="en-US" sz="2600" b="1" dirty="0" smtClean="0">
                <a:solidFill>
                  <a:srgbClr val="000090"/>
                </a:solidFill>
                <a:effectLst>
                  <a:outerShdw blurRad="38100" dist="38100" dir="2700000" algn="tl">
                    <a:srgbClr val="000000">
                      <a:alpha val="43137"/>
                    </a:srgbClr>
                  </a:outerShdw>
                </a:effectLst>
              </a:rPr>
              <a:t> </a:t>
            </a:r>
            <a:endParaRPr lang="en-US" sz="2600" dirty="0" smtClean="0">
              <a:solidFill>
                <a:srgbClr val="000090"/>
              </a:solidFill>
              <a:effectLst>
                <a:outerShdw blurRad="38100" dist="38100" dir="2700000" algn="tl">
                  <a:srgbClr val="000000">
                    <a:alpha val="43137"/>
                  </a:srgbClr>
                </a:outerShdw>
              </a:effectLst>
            </a:endParaRPr>
          </a:p>
          <a:p>
            <a:pPr marL="0" indent="0" algn="ctr">
              <a:buNone/>
            </a:pPr>
            <a:endParaRPr lang="en-US" sz="2600" dirty="0">
              <a:solidFill>
                <a:srgbClr val="000090"/>
              </a:solidFill>
            </a:endParaRPr>
          </a:p>
        </p:txBody>
      </p:sp>
    </p:spTree>
    <p:extLst>
      <p:ext uri="{BB962C8B-B14F-4D97-AF65-F5344CB8AC3E}">
        <p14:creationId xmlns:p14="http://schemas.microsoft.com/office/powerpoint/2010/main" val="30007029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092484" y="388386"/>
            <a:ext cx="5594315" cy="1143000"/>
          </a:xfrm>
        </p:spPr>
        <p:txBody>
          <a:bodyPr/>
          <a:lstStyle/>
          <a:p>
            <a:r>
              <a:rPr lang="en-US" b="1" dirty="0" smtClean="0">
                <a:solidFill>
                  <a:srgbClr val="000090"/>
                </a:solidFill>
              </a:rPr>
              <a:t>Sapped Strength</a:t>
            </a:r>
            <a:endParaRPr lang="en-US" b="1" dirty="0">
              <a:solidFill>
                <a:srgbClr val="000090"/>
              </a:solidFill>
            </a:endParaRPr>
          </a:p>
        </p:txBody>
      </p:sp>
      <p:sp>
        <p:nvSpPr>
          <p:cNvPr id="3" name="Content Placeholder 2"/>
          <p:cNvSpPr>
            <a:spLocks noGrp="1"/>
          </p:cNvSpPr>
          <p:nvPr>
            <p:ph idx="1"/>
          </p:nvPr>
        </p:nvSpPr>
        <p:spPr>
          <a:xfrm>
            <a:off x="457200" y="2502045"/>
            <a:ext cx="8229600" cy="4525963"/>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Read Psalm 32. What does this teach us about guilt and confession? What does David mean by “keeping silent”? What happens when one remains silent? What was David’s solution to his guilt?</a:t>
            </a:r>
            <a:r>
              <a:rPr lang="en-US" sz="3600" dirty="0" smtClean="0">
                <a:solidFill>
                  <a:srgbClr val="000000"/>
                </a:solidFill>
                <a:effectLst>
                  <a:outerShdw blurRad="38100" dist="38100" dir="2700000" algn="tl">
                    <a:srgbClr val="000000">
                      <a:alpha val="43137"/>
                    </a:srgbClr>
                  </a:outerShdw>
                </a:effectLst>
              </a:rPr>
              <a:t>  </a:t>
            </a:r>
          </a:p>
          <a:p>
            <a:pPr algn="ctr"/>
            <a:endParaRPr lang="en-US" sz="3600" dirty="0">
              <a:solidFill>
                <a:srgbClr val="000000"/>
              </a:solidFill>
            </a:endParaRPr>
          </a:p>
        </p:txBody>
      </p:sp>
    </p:spTree>
    <p:extLst>
      <p:ext uri="{BB962C8B-B14F-4D97-AF65-F5344CB8AC3E}">
        <p14:creationId xmlns:p14="http://schemas.microsoft.com/office/powerpoint/2010/main" val="30093656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51728" y="2446830"/>
            <a:ext cx="7715796" cy="2743269"/>
          </a:xfrm>
        </p:spPr>
        <p:txBody>
          <a:bodyPr>
            <a:normAutofit/>
          </a:bodyPr>
          <a:lstStyle/>
          <a:p>
            <a:pPr marL="0" indent="0" algn="ctr">
              <a:buNone/>
            </a:pPr>
            <a:r>
              <a:rPr lang="en-US" sz="4400" b="1" dirty="0" smtClean="0">
                <a:solidFill>
                  <a:srgbClr val="000090"/>
                </a:solidFill>
                <a:effectLst>
                  <a:outerShdw blurRad="38100" dist="38100" dir="2700000" algn="tl">
                    <a:srgbClr val="000000">
                      <a:alpha val="43137"/>
                    </a:srgbClr>
                  </a:outerShdw>
                </a:effectLst>
              </a:rPr>
              <a:t>Honest confession is good for the soul, and seemingly also for the body. </a:t>
            </a:r>
          </a:p>
          <a:p>
            <a:pPr marL="0" indent="0" algn="ctr">
              <a:buNone/>
            </a:pPr>
            <a:endParaRPr lang="en-US" sz="4400" dirty="0">
              <a:solidFill>
                <a:srgbClr val="000090"/>
              </a:solidFill>
            </a:endParaRPr>
          </a:p>
        </p:txBody>
      </p:sp>
    </p:spTree>
    <p:extLst>
      <p:ext uri="{BB962C8B-B14F-4D97-AF65-F5344CB8AC3E}">
        <p14:creationId xmlns:p14="http://schemas.microsoft.com/office/powerpoint/2010/main" val="17488545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02655"/>
            <a:ext cx="8229600" cy="4525963"/>
          </a:xfrm>
        </p:spPr>
        <p:txBody>
          <a:bodyPr/>
          <a:lstStyle/>
          <a:p>
            <a:pPr marL="0" indent="0" algn="ctr">
              <a:buNone/>
            </a:pPr>
            <a:r>
              <a:rPr lang="en-US" b="1" dirty="0" smtClean="0">
                <a:solidFill>
                  <a:srgbClr val="000090"/>
                </a:solidFill>
                <a:effectLst>
                  <a:outerShdw blurRad="38100" dist="38100" dir="2700000" algn="tl">
                    <a:srgbClr val="000000">
                      <a:alpha val="43137"/>
                    </a:srgbClr>
                  </a:outerShdw>
                </a:effectLst>
              </a:rPr>
              <a:t>Guilt, as does any other strong adverse emotion, causes immediate deterioration in behavior and can, in the long run, destroy physical health. </a:t>
            </a:r>
            <a:r>
              <a:rPr lang="en-US" dirty="0" smtClean="0"/>
              <a:t>But for those who know the Lord, there is no need of putting themselves at risk.  David’s testimony reveals the antidote for guilt: “Then I acknowledged my sin to you. . . . And you forgave the guilt of my sin” </a:t>
            </a:r>
            <a:r>
              <a:rPr lang="en-US" i="1" dirty="0" smtClean="0"/>
              <a:t>(vs. 5, NIV). </a:t>
            </a:r>
            <a:endParaRPr lang="en-US" dirty="0" smtClean="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22372323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28425"/>
            <a:ext cx="8229600" cy="4525963"/>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What things that once bothered you now don’t? If so, might that be a seared conscience at work? Try to step back and take a good look at things you do that don’t bother your conscience but perhaps should.</a:t>
            </a:r>
            <a:endParaRPr lang="en-US" sz="3600" dirty="0" smtClean="0">
              <a:solidFill>
                <a:srgbClr val="000000"/>
              </a:solidFill>
              <a:effectLst>
                <a:outerShdw blurRad="38100" dist="38100" dir="2700000" algn="tl">
                  <a:srgbClr val="000000">
                    <a:alpha val="43137"/>
                  </a:srgbClr>
                </a:outerShdw>
              </a:effectLst>
            </a:endParaRPr>
          </a:p>
          <a:p>
            <a:pPr algn="ctr"/>
            <a:endParaRPr lang="en-US" sz="3600" dirty="0">
              <a:solidFill>
                <a:srgbClr val="000000"/>
              </a:solidFill>
            </a:endParaRPr>
          </a:p>
        </p:txBody>
      </p:sp>
    </p:spTree>
    <p:extLst>
      <p:ext uri="{BB962C8B-B14F-4D97-AF65-F5344CB8AC3E}">
        <p14:creationId xmlns:p14="http://schemas.microsoft.com/office/powerpoint/2010/main" val="27237221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258154" y="719676"/>
            <a:ext cx="5428646" cy="1143000"/>
          </a:xfrm>
        </p:spPr>
        <p:txBody>
          <a:bodyPr>
            <a:noAutofit/>
          </a:bodyPr>
          <a:lstStyle/>
          <a:p>
            <a:r>
              <a:rPr lang="en-US" b="1" dirty="0" smtClean="0">
                <a:solidFill>
                  <a:srgbClr val="000090"/>
                </a:solidFill>
                <a:effectLst>
                  <a:outerShdw blurRad="38100" dist="38100" dir="2700000" algn="tl">
                    <a:srgbClr val="000000">
                      <a:alpha val="43137"/>
                    </a:srgbClr>
                  </a:outerShdw>
                </a:effectLst>
              </a:rPr>
              <a:t>Bitter Weeping</a:t>
            </a:r>
            <a:r>
              <a:rPr lang="en-US" dirty="0" smtClean="0">
                <a:solidFill>
                  <a:srgbClr val="000090"/>
                </a:solidFill>
                <a:effectLst>
                  <a:outerShdw blurRad="38100" dist="38100" dir="2700000" algn="tl">
                    <a:srgbClr val="000000">
                      <a:alpha val="43137"/>
                    </a:srgbClr>
                  </a:outerShdw>
                </a:effectLst>
              </a:rPr>
              <a:t> </a:t>
            </a:r>
            <a:br>
              <a:rPr lang="en-US" dirty="0" smtClean="0">
                <a:solidFill>
                  <a:srgbClr val="000090"/>
                </a:solidFill>
                <a:effectLst>
                  <a:outerShdw blurRad="38100" dist="38100" dir="2700000" algn="tl">
                    <a:srgbClr val="000000">
                      <a:alpha val="43137"/>
                    </a:srgbClr>
                  </a:outerShdw>
                </a:effectLst>
              </a:rPr>
            </a:br>
            <a:endParaRPr lang="en-US" dirty="0">
              <a:solidFill>
                <a:srgbClr val="000090"/>
              </a:solidFill>
            </a:endParaRPr>
          </a:p>
        </p:txBody>
      </p:sp>
      <p:sp>
        <p:nvSpPr>
          <p:cNvPr id="3" name="Content Placeholder 2"/>
          <p:cNvSpPr>
            <a:spLocks noGrp="1"/>
          </p:cNvSpPr>
          <p:nvPr>
            <p:ph idx="1"/>
          </p:nvPr>
        </p:nvSpPr>
        <p:spPr>
          <a:xfrm>
            <a:off x="494016" y="2410020"/>
            <a:ext cx="8229600" cy="4525963"/>
          </a:xfrm>
        </p:spPr>
        <p:txBody>
          <a:bodyPr>
            <a:normAutofit/>
          </a:bodyPr>
          <a:lstStyle/>
          <a:p>
            <a:pPr algn="ctr"/>
            <a:r>
              <a:rPr lang="en-US" sz="3600" b="1" dirty="0" smtClean="0"/>
              <a:t>One of the greatest manifestations of guilt appears in Matthew 26:75.</a:t>
            </a:r>
            <a:r>
              <a:rPr lang="en-US" sz="3600" dirty="0" smtClean="0"/>
              <a:t> </a:t>
            </a:r>
            <a:r>
              <a:rPr lang="en-US" sz="3600" b="1" dirty="0" smtClean="0">
                <a:effectLst>
                  <a:outerShdw blurRad="38100" dist="38100" dir="2700000" algn="tl">
                    <a:srgbClr val="000000">
                      <a:alpha val="43137"/>
                    </a:srgbClr>
                  </a:outerShdw>
                </a:effectLst>
              </a:rPr>
              <a:t>What made Peter’s sense of guilt so great? Have you ever had a similar experience? </a:t>
            </a:r>
            <a:r>
              <a:rPr lang="en-US" sz="3600" b="1" dirty="0" smtClean="0"/>
              <a:t>If so, what did you learn from it that could keep you from making a similar mistake again?</a:t>
            </a:r>
            <a:endParaRPr lang="en-US" sz="3600" dirty="0" smtClean="0"/>
          </a:p>
          <a:p>
            <a:pPr marL="0" indent="0" algn="ctr">
              <a:buNone/>
            </a:pPr>
            <a:endParaRPr lang="en-US" sz="3600" dirty="0"/>
          </a:p>
        </p:txBody>
      </p:sp>
    </p:spTree>
    <p:extLst>
      <p:ext uri="{BB962C8B-B14F-4D97-AF65-F5344CB8AC3E}">
        <p14:creationId xmlns:p14="http://schemas.microsoft.com/office/powerpoint/2010/main" val="8273264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08108"/>
            <a:ext cx="8229600" cy="4525963"/>
          </a:xfrm>
        </p:spPr>
        <p:txBody>
          <a:bodyPr/>
          <a:lstStyle/>
          <a:p>
            <a:pPr marL="0" indent="0" algn="ctr">
              <a:buNone/>
            </a:pPr>
            <a:r>
              <a:rPr lang="en-US" b="1" dirty="0" smtClean="0">
                <a:solidFill>
                  <a:srgbClr val="000090"/>
                </a:solidFill>
                <a:effectLst>
                  <a:outerShdw blurRad="38100" dist="38100" dir="2700000" algn="tl">
                    <a:srgbClr val="000000">
                      <a:alpha val="43137"/>
                    </a:srgbClr>
                  </a:outerShdw>
                </a:effectLst>
              </a:rPr>
              <a:t>The crucial point, however, is that Peter’s weeping led to repentance, to a change of heart and to a true conversion, no matter how painful the process itself. </a:t>
            </a:r>
            <a:r>
              <a:rPr lang="en-US" dirty="0" smtClean="0"/>
              <a:t> Sometimes that’s what it takes: we need to see ourselves as we really are, to see what’s really in our hearts, and what treachery we are capable of—and then we will fall, broken like Peter, before the Lord.</a:t>
            </a:r>
          </a:p>
          <a:p>
            <a:pPr marL="0" indent="0" algn="ctr">
              <a:buNone/>
            </a:pPr>
            <a:endParaRPr lang="en-US" dirty="0"/>
          </a:p>
        </p:txBody>
      </p:sp>
    </p:spTree>
    <p:extLst>
      <p:ext uri="{BB962C8B-B14F-4D97-AF65-F5344CB8AC3E}">
        <p14:creationId xmlns:p14="http://schemas.microsoft.com/office/powerpoint/2010/main" val="38155685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ctrTitle"/>
          </p:nvPr>
        </p:nvSpPr>
        <p:spPr/>
        <p:txBody>
          <a:bodyPr>
            <a:noAutofit/>
          </a:bodyPr>
          <a:lstStyle/>
          <a:p>
            <a:r>
              <a:rPr lang="en-US" dirty="0" smtClean="0">
                <a:latin typeface="Adobe Caslon Pro Bold"/>
                <a:cs typeface="Adobe Caslon Pro Bold"/>
              </a:rPr>
              <a:t>Lesson|5</a:t>
            </a:r>
            <a:br>
              <a:rPr lang="en-US" dirty="0" smtClean="0">
                <a:latin typeface="Adobe Caslon Pro Bold"/>
                <a:cs typeface="Adobe Caslon Pro Bold"/>
              </a:rPr>
            </a:br>
            <a:r>
              <a:rPr lang="en-US" dirty="0" smtClean="0">
                <a:solidFill>
                  <a:srgbClr val="FF1685"/>
                </a:solidFill>
                <a:latin typeface="Adobe Caslon Pro Bold"/>
                <a:cs typeface="Adobe Caslon Pro Bold"/>
              </a:rPr>
              <a:t>GUILT</a:t>
            </a:r>
            <a:endParaRPr lang="en-US" dirty="0">
              <a:solidFill>
                <a:srgbClr val="FF1685"/>
              </a:solidFill>
              <a:latin typeface="Adobe Caslon Pro Bold"/>
              <a:cs typeface="Adobe Caslon Pro Bold"/>
            </a:endParaRPr>
          </a:p>
        </p:txBody>
      </p:sp>
      <p:sp>
        <p:nvSpPr>
          <p:cNvPr id="3" name="Subtitle 2"/>
          <p:cNvSpPr>
            <a:spLocks noGrp="1"/>
          </p:cNvSpPr>
          <p:nvPr>
            <p:ph type="subTitle" idx="1"/>
          </p:nvPr>
        </p:nvSpPr>
        <p:spPr/>
        <p:txBody>
          <a:bodyPr>
            <a:normAutofit/>
          </a:bodyPr>
          <a:lstStyle/>
          <a:p>
            <a:r>
              <a:rPr lang="en-US" sz="1800" dirty="0" smtClean="0">
                <a:latin typeface="Adobe Caslon Pro"/>
                <a:cs typeface="Adobe Caslon Pro"/>
              </a:rPr>
              <a:t>By Julian </a:t>
            </a:r>
            <a:r>
              <a:rPr lang="en-US" sz="1800" dirty="0" err="1" smtClean="0">
                <a:latin typeface="Adobe Caslon Pro"/>
                <a:cs typeface="Adobe Caslon Pro"/>
              </a:rPr>
              <a:t>Melgosa</a:t>
            </a:r>
            <a:endParaRPr lang="en-US" sz="1800" dirty="0">
              <a:latin typeface="Adobe Caslon Pro"/>
              <a:cs typeface="Adobe Caslon Pro"/>
            </a:endParaRPr>
          </a:p>
        </p:txBody>
      </p:sp>
      <p:pic>
        <p:nvPicPr>
          <p:cNvPr id="4" name="Picture 3" descr="WMLOGO-small"/>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5874" y="5426854"/>
            <a:ext cx="774939" cy="59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a:xfrm>
            <a:off x="2973936" y="6019800"/>
            <a:ext cx="3429000" cy="5334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200" dirty="0" smtClean="0">
                <a:solidFill>
                  <a:srgbClr val="000000"/>
                </a:solidFill>
                <a:latin typeface="Calibri" pitchFamily="34" charset="0"/>
                <a:cs typeface="Calibri" pitchFamily="34" charset="0"/>
              </a:rPr>
              <a:t>General Conference</a:t>
            </a:r>
          </a:p>
          <a:p>
            <a:r>
              <a:rPr lang="en-US" sz="1200" dirty="0" smtClean="0">
                <a:solidFill>
                  <a:srgbClr val="000000"/>
                </a:solidFill>
                <a:latin typeface="Calibri" pitchFamily="34" charset="0"/>
                <a:cs typeface="Calibri" pitchFamily="34" charset="0"/>
              </a:rPr>
              <a:t>Women’s Ministries Department</a:t>
            </a:r>
          </a:p>
          <a:p>
            <a:r>
              <a:rPr lang="en-US" sz="1200" dirty="0" smtClean="0">
                <a:solidFill>
                  <a:srgbClr val="000000"/>
                </a:solidFill>
                <a:latin typeface="Calibri" pitchFamily="34" charset="0"/>
                <a:cs typeface="Calibri" pitchFamily="34" charset="0"/>
                <a:hlinkClick r:id="rId5"/>
              </a:rPr>
              <a:t>www.adventistwomensministries.org</a:t>
            </a:r>
            <a:r>
              <a:rPr lang="en-US" sz="1200" dirty="0" smtClean="0">
                <a:solidFill>
                  <a:srgbClr val="000000"/>
                </a:solidFill>
                <a:latin typeface="Calibri" pitchFamily="34" charset="0"/>
                <a:cs typeface="Calibri" pitchFamily="34" charset="0"/>
              </a:rPr>
              <a:t> </a:t>
            </a:r>
            <a:endParaRPr lang="en-US" sz="1200" dirty="0">
              <a:solidFill>
                <a:srgbClr val="000000"/>
              </a:solidFill>
              <a:latin typeface="Calibri" pitchFamily="34" charset="0"/>
              <a:cs typeface="Calibri" pitchFamily="34" charset="0"/>
            </a:endParaRPr>
          </a:p>
        </p:txBody>
      </p:sp>
      <p:pic>
        <p:nvPicPr>
          <p:cNvPr id="7" name="Picture 6"/>
          <p:cNvPicPr>
            <a:picLocks noChangeAspect="1"/>
          </p:cNvPicPr>
          <p:nvPr/>
        </p:nvPicPr>
        <p:blipFill>
          <a:blip r:embed="rId6"/>
          <a:stretch>
            <a:fillRect/>
          </a:stretch>
        </p:blipFill>
        <p:spPr>
          <a:xfrm>
            <a:off x="6258747" y="2540351"/>
            <a:ext cx="2878433" cy="4317649"/>
          </a:xfrm>
          <a:prstGeom prst="rect">
            <a:avLst/>
          </a:prstGeom>
          <a:ln>
            <a:noFill/>
          </a:ln>
          <a:effectLst>
            <a:softEdge rad="112500"/>
          </a:effectLst>
        </p:spPr>
      </p:pic>
    </p:spTree>
    <p:extLst>
      <p:ext uri="{BB962C8B-B14F-4D97-AF65-F5344CB8AC3E}">
        <p14:creationId xmlns:p14="http://schemas.microsoft.com/office/powerpoint/2010/main" val="24451824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184522" y="388386"/>
            <a:ext cx="5502277" cy="1143000"/>
          </a:xfrm>
        </p:spPr>
        <p:txBody>
          <a:bodyPr/>
          <a:lstStyle/>
          <a:p>
            <a:r>
              <a:rPr lang="en-US" b="1" dirty="0" smtClean="0">
                <a:solidFill>
                  <a:srgbClr val="000090"/>
                </a:solidFill>
              </a:rPr>
              <a:t>Total Forgiveness</a:t>
            </a:r>
            <a:r>
              <a:rPr lang="en-US" dirty="0" smtClean="0">
                <a:solidFill>
                  <a:srgbClr val="000090"/>
                </a:solidFill>
              </a:rPr>
              <a:t> 	</a:t>
            </a:r>
            <a:endParaRPr lang="en-US" dirty="0">
              <a:solidFill>
                <a:srgbClr val="000090"/>
              </a:solidFill>
            </a:endParaRPr>
          </a:p>
        </p:txBody>
      </p:sp>
      <p:sp>
        <p:nvSpPr>
          <p:cNvPr id="3" name="Content Placeholder 2"/>
          <p:cNvSpPr>
            <a:spLocks noGrp="1"/>
          </p:cNvSpPr>
          <p:nvPr>
            <p:ph idx="1"/>
          </p:nvPr>
        </p:nvSpPr>
        <p:spPr>
          <a:xfrm>
            <a:off x="512424" y="2218781"/>
            <a:ext cx="8229600" cy="4525963"/>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“There is therefore now no condemnation to those who are in Christ Jesus, who do not walk according to the flesh, but according to the Spirit”</a:t>
            </a:r>
            <a:r>
              <a:rPr lang="en-US" sz="3600" dirty="0" smtClean="0">
                <a:solidFill>
                  <a:srgbClr val="000000"/>
                </a:solidFill>
                <a:effectLst>
                  <a:outerShdw blurRad="38100" dist="38100" dir="2700000" algn="tl">
                    <a:srgbClr val="000000">
                      <a:alpha val="43137"/>
                    </a:srgbClr>
                  </a:outerShdw>
                </a:effectLst>
              </a:rPr>
              <a:t> </a:t>
            </a:r>
            <a:r>
              <a:rPr lang="en-US" sz="3600" i="1" dirty="0" smtClean="0">
                <a:solidFill>
                  <a:srgbClr val="000000"/>
                </a:solidFill>
                <a:effectLst>
                  <a:outerShdw blurRad="38100" dist="38100" dir="2700000" algn="tl">
                    <a:srgbClr val="000000">
                      <a:alpha val="43137"/>
                    </a:srgbClr>
                  </a:outerShdw>
                </a:effectLst>
              </a:rPr>
              <a:t>(Rom. 8:1, NKJV)</a:t>
            </a:r>
            <a:r>
              <a:rPr lang="en-US" sz="3600" dirty="0" smtClean="0">
                <a:solidFill>
                  <a:srgbClr val="000000"/>
                </a:solidFill>
                <a:effectLst>
                  <a:outerShdw blurRad="38100" dist="38100" dir="2700000" algn="tl">
                    <a:srgbClr val="000000">
                      <a:alpha val="43137"/>
                    </a:srgbClr>
                  </a:outerShdw>
                </a:effectLst>
              </a:rPr>
              <a:t>. </a:t>
            </a:r>
            <a:r>
              <a:rPr lang="en-US" sz="3600" b="1" dirty="0" smtClean="0">
                <a:solidFill>
                  <a:srgbClr val="000000"/>
                </a:solidFill>
                <a:effectLst>
                  <a:outerShdw blurRad="38100" dist="38100" dir="2700000" algn="tl">
                    <a:srgbClr val="000000">
                      <a:alpha val="43137"/>
                    </a:srgbClr>
                  </a:outerShdw>
                </a:effectLst>
              </a:rPr>
              <a:t>What does this text promise us? How can we make this promise our own?</a:t>
            </a:r>
            <a:endParaRPr lang="en-US" sz="3600" dirty="0" smtClean="0">
              <a:solidFill>
                <a:srgbClr val="000000"/>
              </a:solidFill>
              <a:effectLst>
                <a:outerShdw blurRad="38100" dist="38100" dir="2700000" algn="tl">
                  <a:srgbClr val="000000">
                    <a:alpha val="43137"/>
                  </a:srgbClr>
                </a:outerShdw>
              </a:effectLst>
            </a:endParaRP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5303240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839466"/>
            <a:ext cx="8229600" cy="2198556"/>
          </a:xfrm>
        </p:spPr>
        <p:txBody>
          <a:bodyPr>
            <a:normAutofit/>
          </a:bodyPr>
          <a:lstStyle/>
          <a:p>
            <a:pPr algn="ctr"/>
            <a:r>
              <a:rPr lang="en-US" sz="3600" b="1" dirty="0" smtClean="0"/>
              <a:t>Read the three texts below. </a:t>
            </a:r>
            <a:r>
              <a:rPr lang="en-US" sz="3600" b="1" dirty="0" smtClean="0">
                <a:effectLst>
                  <a:outerShdw blurRad="38100" dist="38100" dir="2700000" algn="tl">
                    <a:srgbClr val="000000">
                      <a:alpha val="43137"/>
                    </a:srgbClr>
                  </a:outerShdw>
                </a:effectLst>
              </a:rPr>
              <a:t>How do they shed light to help you understand God’s forgiveness? </a:t>
            </a:r>
          </a:p>
          <a:p>
            <a:pPr marL="0" indent="0" algn="ctr">
              <a:buNone/>
            </a:pPr>
            <a:endParaRPr lang="en-US" sz="3600" dirty="0"/>
          </a:p>
        </p:txBody>
      </p:sp>
      <p:sp>
        <p:nvSpPr>
          <p:cNvPr id="5" name="Rectangle 4"/>
          <p:cNvSpPr/>
          <p:nvPr/>
        </p:nvSpPr>
        <p:spPr>
          <a:xfrm>
            <a:off x="2987372" y="3915235"/>
            <a:ext cx="3249223" cy="1754327"/>
          </a:xfrm>
          <a:prstGeom prst="rect">
            <a:avLst/>
          </a:prstGeom>
          <a:solidFill>
            <a:schemeClr val="bg1">
              <a:lumMod val="95000"/>
            </a:schemeClr>
          </a:solidFill>
        </p:spPr>
        <p:txBody>
          <a:bodyPr wrap="square">
            <a:spAutoFit/>
          </a:bodyPr>
          <a:lstStyle/>
          <a:p>
            <a:pPr marL="571500" indent="-571500">
              <a:buFont typeface="Arial"/>
              <a:buChar char="•"/>
            </a:pPr>
            <a:r>
              <a:rPr lang="en-US" sz="3600" i="1" dirty="0">
                <a:solidFill>
                  <a:srgbClr val="000090"/>
                </a:solidFill>
              </a:rPr>
              <a:t>Ps. 103:12</a:t>
            </a:r>
            <a:endParaRPr lang="en-US" sz="3600" dirty="0">
              <a:solidFill>
                <a:srgbClr val="000090"/>
              </a:solidFill>
            </a:endParaRPr>
          </a:p>
          <a:p>
            <a:pPr marL="571500" indent="-571500">
              <a:buFont typeface="Arial"/>
              <a:buChar char="•"/>
            </a:pPr>
            <a:r>
              <a:rPr lang="en-US" sz="3600" i="1" dirty="0">
                <a:solidFill>
                  <a:srgbClr val="000090"/>
                </a:solidFill>
              </a:rPr>
              <a:t>Isa. 1:18</a:t>
            </a:r>
            <a:endParaRPr lang="en-US" sz="3600" dirty="0">
              <a:solidFill>
                <a:srgbClr val="000090"/>
              </a:solidFill>
            </a:endParaRPr>
          </a:p>
          <a:p>
            <a:pPr marL="571500" indent="-571500">
              <a:buFont typeface="Arial"/>
              <a:buChar char="•"/>
            </a:pPr>
            <a:r>
              <a:rPr lang="en-US" sz="3600" i="1" dirty="0">
                <a:solidFill>
                  <a:srgbClr val="000090"/>
                </a:solidFill>
              </a:rPr>
              <a:t>Mic. 7:19</a:t>
            </a:r>
            <a:endParaRPr lang="en-US" sz="3600" dirty="0">
              <a:solidFill>
                <a:srgbClr val="000090"/>
              </a:solidFill>
            </a:endParaRPr>
          </a:p>
        </p:txBody>
      </p:sp>
    </p:spTree>
    <p:extLst>
      <p:ext uri="{BB962C8B-B14F-4D97-AF65-F5344CB8AC3E}">
        <p14:creationId xmlns:p14="http://schemas.microsoft.com/office/powerpoint/2010/main" val="30786910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46830"/>
            <a:ext cx="8229600" cy="2945707"/>
          </a:xfrm>
        </p:spPr>
        <p:txBody>
          <a:bodyPr>
            <a:normAutofit/>
          </a:bodyPr>
          <a:lstStyle/>
          <a:p>
            <a:pPr marL="0" indent="0" algn="ctr">
              <a:buNone/>
            </a:pPr>
            <a:r>
              <a:rPr lang="en-US" sz="4000" b="1" dirty="0" smtClean="0">
                <a:solidFill>
                  <a:srgbClr val="000090"/>
                </a:solidFill>
              </a:rPr>
              <a:t>We can simply accept it by faith and pray: “Lord, I humbly confess my sins to You and accept Your pardon and cleansing. Amen.”</a:t>
            </a:r>
          </a:p>
          <a:p>
            <a:pPr marL="0" indent="0" algn="ctr">
              <a:buNone/>
            </a:pPr>
            <a:endParaRPr lang="en-US" sz="4000" dirty="0">
              <a:solidFill>
                <a:srgbClr val="000090"/>
              </a:solidFill>
            </a:endParaRPr>
          </a:p>
        </p:txBody>
      </p:sp>
    </p:spTree>
    <p:extLst>
      <p:ext uri="{BB962C8B-B14F-4D97-AF65-F5344CB8AC3E}">
        <p14:creationId xmlns:p14="http://schemas.microsoft.com/office/powerpoint/2010/main" val="1775791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05597"/>
            <a:ext cx="8229600" cy="3831536"/>
          </a:xfrm>
        </p:spPr>
        <p:txBody>
          <a:bodyPr>
            <a:normAutofit/>
          </a:bodyPr>
          <a:lstStyle/>
          <a:p>
            <a:pPr lvl="0" algn="ctr"/>
            <a:r>
              <a:rPr lang="en-US" sz="3600" b="1" dirty="0" smtClean="0">
                <a:solidFill>
                  <a:srgbClr val="000000"/>
                </a:solidFill>
                <a:effectLst>
                  <a:outerShdw blurRad="38100" dist="38100" dir="2700000" algn="tl">
                    <a:srgbClr val="000000">
                      <a:alpha val="43137"/>
                    </a:srgbClr>
                  </a:outerShdw>
                </a:effectLst>
              </a:rPr>
              <a:t>What advice would you give to someone who is struggling with guilt over past sins, who claims to have accepted Christ and yet still can’t get rid of the feelings of guilt? How can you help them?</a:t>
            </a:r>
            <a:endParaRPr lang="en-US" sz="3600" dirty="0" smtClean="0">
              <a:solidFill>
                <a:srgbClr val="000000"/>
              </a:solidFill>
              <a:effectLst>
                <a:outerShdw blurRad="38100" dist="38100" dir="2700000" algn="tl">
                  <a:srgbClr val="000000">
                    <a:alpha val="43137"/>
                  </a:srgbClr>
                </a:outerShdw>
              </a:effectLst>
            </a:endParaRPr>
          </a:p>
          <a:p>
            <a:pPr marL="0" indent="0" algn="ctr">
              <a:buNone/>
            </a:pPr>
            <a:endParaRPr lang="en-US" sz="3600" dirty="0">
              <a:solidFill>
                <a:srgbClr val="000000"/>
              </a:solidFill>
            </a:endParaRPr>
          </a:p>
        </p:txBody>
      </p:sp>
    </p:spTree>
    <p:extLst>
      <p:ext uri="{BB962C8B-B14F-4D97-AF65-F5344CB8AC3E}">
        <p14:creationId xmlns:p14="http://schemas.microsoft.com/office/powerpoint/2010/main" val="33323000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02289"/>
            <a:ext cx="8229600" cy="3079856"/>
          </a:xfrm>
        </p:spPr>
        <p:txBody>
          <a:bodyPr>
            <a:normAutofit/>
          </a:bodyPr>
          <a:lstStyle/>
          <a:p>
            <a:pPr lvl="0" algn="ctr"/>
            <a:r>
              <a:rPr lang="en-US" sz="3600" b="1" dirty="0" smtClean="0">
                <a:solidFill>
                  <a:srgbClr val="000000"/>
                </a:solidFill>
              </a:rPr>
              <a:t>As we saw this week, God can use guilt to bring us to faith and repentance. Are there any other “benefits” to guilt? If so, what might they be?</a:t>
            </a:r>
            <a:endParaRPr lang="en-US" sz="3600" dirty="0" smtClean="0">
              <a:solidFill>
                <a:srgbClr val="000000"/>
              </a:solidFill>
            </a:endParaRPr>
          </a:p>
          <a:p>
            <a:pPr algn="ctr"/>
            <a:endParaRPr lang="en-US" sz="3600" dirty="0">
              <a:solidFill>
                <a:srgbClr val="000000"/>
              </a:solidFill>
            </a:endParaRPr>
          </a:p>
        </p:txBody>
      </p:sp>
    </p:spTree>
    <p:extLst>
      <p:ext uri="{BB962C8B-B14F-4D97-AF65-F5344CB8AC3E}">
        <p14:creationId xmlns:p14="http://schemas.microsoft.com/office/powerpoint/2010/main" val="18395816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355248" y="350470"/>
            <a:ext cx="5331551" cy="1143000"/>
          </a:xfrm>
        </p:spPr>
        <p:txBody>
          <a:bodyPr/>
          <a:lstStyle/>
          <a:p>
            <a:r>
              <a:rPr lang="en-US" dirty="0" smtClean="0">
                <a:solidFill>
                  <a:srgbClr val="008000"/>
                </a:solidFill>
                <a:latin typeface="Adobe Caslon Pro Bold"/>
                <a:cs typeface="Adobe Caslon Pro Bold"/>
              </a:rPr>
              <a:t>Healing Promise</a:t>
            </a:r>
            <a:endParaRPr lang="en-US" dirty="0">
              <a:solidFill>
                <a:srgbClr val="008000"/>
              </a:solidFill>
              <a:latin typeface="Adobe Caslon Pro Bold"/>
              <a:cs typeface="Adobe Caslon Pro Bold"/>
            </a:endParaRPr>
          </a:p>
        </p:txBody>
      </p:sp>
      <p:sp>
        <p:nvSpPr>
          <p:cNvPr id="3" name="Content Placeholder 2"/>
          <p:cNvSpPr>
            <a:spLocks noGrp="1"/>
          </p:cNvSpPr>
          <p:nvPr>
            <p:ph idx="1"/>
          </p:nvPr>
        </p:nvSpPr>
        <p:spPr>
          <a:xfrm>
            <a:off x="3278754" y="1732906"/>
            <a:ext cx="5483869" cy="4525963"/>
          </a:xfrm>
        </p:spPr>
        <p:txBody>
          <a:bodyPr>
            <a:normAutofit/>
          </a:bodyPr>
          <a:lstStyle/>
          <a:p>
            <a:pPr marL="0" indent="0" algn="ctr">
              <a:buNone/>
            </a:pPr>
            <a:r>
              <a:rPr lang="en-US" sz="4000" b="1" dirty="0" smtClean="0">
                <a:latin typeface="Adobe Caslon Pro"/>
                <a:cs typeface="Adobe Caslon Pro"/>
              </a:rPr>
              <a:t>“If you, O Lord, kept a record of sins, O Lord, who could stand? But with you there is forgiveness; therefore you are feared” </a:t>
            </a:r>
          </a:p>
          <a:p>
            <a:pPr marL="0" indent="0" algn="ctr">
              <a:buNone/>
            </a:pPr>
            <a:r>
              <a:rPr lang="en-US" i="1" dirty="0" smtClean="0">
                <a:latin typeface="Adobe Caslon Pro"/>
                <a:cs typeface="Adobe Caslon Pro"/>
              </a:rPr>
              <a:t>(Psalm 130:3, 4, NIV).</a:t>
            </a:r>
            <a:endParaRPr lang="en-US" dirty="0" smtClean="0">
              <a:latin typeface="Adobe Caslon Pro"/>
              <a:cs typeface="Adobe Caslon Pro"/>
            </a:endParaRPr>
          </a:p>
          <a:p>
            <a:pPr marL="0" indent="0" algn="ctr">
              <a:buNone/>
            </a:pPr>
            <a:endParaRPr lang="en-US" sz="4000" dirty="0">
              <a:latin typeface="Adobe Caslon Pro"/>
              <a:cs typeface="Adobe Caslon Pro"/>
            </a:endParaRPr>
          </a:p>
        </p:txBody>
      </p:sp>
    </p:spTree>
    <p:extLst>
      <p:ext uri="{BB962C8B-B14F-4D97-AF65-F5344CB8AC3E}">
        <p14:creationId xmlns:p14="http://schemas.microsoft.com/office/powerpoint/2010/main" val="18170688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DEPT\WM\_SHARED\2011 Adviosry Resources\2011 ADVISORY CD FILES\3. OUTREACH\OUTREACH\2. Homes of Hope and Healing MInistry  PP\HomesHopeHealing 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202930" y="1600200"/>
            <a:ext cx="5483869" cy="4525963"/>
          </a:xfrm>
        </p:spPr>
        <p:txBody>
          <a:bodyPr>
            <a:normAutofit/>
          </a:bodyPr>
          <a:lstStyle/>
          <a:p>
            <a:pPr marL="0" indent="0" algn="ctr">
              <a:buNone/>
            </a:pPr>
            <a:r>
              <a:rPr lang="en-US" sz="4000" b="1" dirty="0" smtClean="0"/>
              <a:t>”If you, O Lord, kept a record of sins, O Lord, who could stand? But with you there is forgiveness; therefore you are feared” </a:t>
            </a:r>
          </a:p>
          <a:p>
            <a:pPr marL="0" indent="0" algn="ctr">
              <a:buNone/>
            </a:pPr>
            <a:r>
              <a:rPr lang="en-US" i="1" dirty="0" smtClean="0"/>
              <a:t>(Psalm 130:3, 4, NIV).</a:t>
            </a:r>
            <a:endParaRPr lang="en-US" dirty="0" smtClean="0"/>
          </a:p>
          <a:p>
            <a:pPr marL="0" indent="0" algn="ctr">
              <a:buNone/>
            </a:pPr>
            <a:endParaRPr lang="en-US" sz="4000" dirty="0"/>
          </a:p>
        </p:txBody>
      </p:sp>
    </p:spTree>
    <p:extLst>
      <p:ext uri="{BB962C8B-B14F-4D97-AF65-F5344CB8AC3E}">
        <p14:creationId xmlns:p14="http://schemas.microsoft.com/office/powerpoint/2010/main" val="6429694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3" name="Content Placeholder 2"/>
          <p:cNvSpPr>
            <a:spLocks noGrp="1"/>
          </p:cNvSpPr>
          <p:nvPr>
            <p:ph idx="1"/>
          </p:nvPr>
        </p:nvSpPr>
        <p:spPr>
          <a:xfrm>
            <a:off x="475608" y="1949895"/>
            <a:ext cx="8229600"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A sense of guilt is one of the most painful and incapacitating emotional experiences. </a:t>
            </a:r>
            <a:r>
              <a:rPr lang="en-US" sz="4000" dirty="0" smtClean="0"/>
              <a:t>It may cause shame, fear, sorrow, anger, distress, and even physical illness.</a:t>
            </a:r>
          </a:p>
          <a:p>
            <a:pPr marL="0" indent="0" algn="ctr">
              <a:buNone/>
            </a:pPr>
            <a:endParaRPr lang="en-US" sz="4000" dirty="0"/>
          </a:p>
        </p:txBody>
      </p:sp>
    </p:spTree>
    <p:extLst>
      <p:ext uri="{BB962C8B-B14F-4D97-AF65-F5344CB8AC3E}">
        <p14:creationId xmlns:p14="http://schemas.microsoft.com/office/powerpoint/2010/main" val="22196553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86705"/>
            <a:ext cx="8229600" cy="4525963"/>
          </a:xfrm>
        </p:spPr>
        <p:txBody>
          <a:bodyPr>
            <a:normAutofit/>
          </a:bodyPr>
          <a:lstStyle/>
          <a:p>
            <a:pPr marL="0" indent="0" algn="ctr">
              <a:buNone/>
            </a:pPr>
            <a:r>
              <a:rPr lang="en-US" sz="3600" b="1" dirty="0" smtClean="0">
                <a:solidFill>
                  <a:srgbClr val="000000"/>
                </a:solidFill>
                <a:effectLst>
                  <a:outerShdw blurRad="38100" dist="38100" dir="2700000" algn="tl">
                    <a:srgbClr val="000000">
                      <a:alpha val="43137"/>
                    </a:srgbClr>
                  </a:outerShdw>
                </a:effectLst>
              </a:rPr>
              <a:t>This week we will study four biblical accounts of guilt in order to understand this process better and to see what we can learn about it. We can see how, if properly channeled, guilt can be used by the Lord to our advantage.</a:t>
            </a:r>
            <a:endParaRPr lang="en-US" sz="3600" dirty="0">
              <a:solidFill>
                <a:srgbClr val="000000"/>
              </a:solidFill>
            </a:endParaRPr>
          </a:p>
        </p:txBody>
      </p:sp>
    </p:spTree>
    <p:extLst>
      <p:ext uri="{BB962C8B-B14F-4D97-AF65-F5344CB8AC3E}">
        <p14:creationId xmlns:p14="http://schemas.microsoft.com/office/powerpoint/2010/main" val="385016527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a:xfrm>
            <a:off x="3202930" y="388386"/>
            <a:ext cx="5483869" cy="1143000"/>
          </a:xfrm>
        </p:spPr>
        <p:txBody>
          <a:bodyPr>
            <a:normAutofit/>
          </a:bodyPr>
          <a:lstStyle/>
          <a:p>
            <a:r>
              <a:rPr lang="en-US" sz="4800" b="1" dirty="0" smtClean="0">
                <a:solidFill>
                  <a:srgbClr val="000090"/>
                </a:solidFill>
              </a:rPr>
              <a:t>Shame</a:t>
            </a:r>
            <a:endParaRPr lang="en-US" sz="4800" b="1" dirty="0">
              <a:solidFill>
                <a:srgbClr val="000090"/>
              </a:solidFill>
            </a:endParaRPr>
          </a:p>
        </p:txBody>
      </p:sp>
      <p:sp>
        <p:nvSpPr>
          <p:cNvPr id="3" name="Content Placeholder 2"/>
          <p:cNvSpPr>
            <a:spLocks noGrp="1"/>
          </p:cNvSpPr>
          <p:nvPr>
            <p:ph idx="1"/>
          </p:nvPr>
        </p:nvSpPr>
        <p:spPr>
          <a:xfrm>
            <a:off x="418192" y="2479769"/>
            <a:ext cx="8229600" cy="2890495"/>
          </a:xfrm>
        </p:spPr>
        <p:txBody>
          <a:bodyPr>
            <a:normAutofit/>
          </a:bodyPr>
          <a:lstStyle/>
          <a:p>
            <a:pPr algn="ctr"/>
            <a:r>
              <a:rPr lang="en-US" sz="4000" b="1" dirty="0" smtClean="0">
                <a:solidFill>
                  <a:srgbClr val="000090"/>
                </a:solidFill>
                <a:effectLst>
                  <a:outerShdw blurRad="38100" dist="38100" dir="2700000" algn="tl">
                    <a:srgbClr val="000000">
                      <a:alpha val="43137"/>
                    </a:srgbClr>
                  </a:outerShdw>
                </a:effectLst>
              </a:rPr>
              <a:t>Read Genesis 3:8–13.</a:t>
            </a:r>
            <a:r>
              <a:rPr lang="en-US" sz="4000" b="1" dirty="0" smtClean="0">
                <a:solidFill>
                  <a:srgbClr val="000090"/>
                </a:solidFill>
              </a:rPr>
              <a:t> </a:t>
            </a:r>
            <a:r>
              <a:rPr lang="en-US" sz="4000" b="1" dirty="0" smtClean="0"/>
              <a:t>How did Adam and Eve manifest the guilt they experienced? What especially was bad about Adam’s reaction?</a:t>
            </a:r>
            <a:endParaRPr lang="en-US" sz="4000" dirty="0" smtClean="0"/>
          </a:p>
          <a:p>
            <a:pPr algn="ctr"/>
            <a:endParaRPr lang="en-US" sz="4000" dirty="0" smtClean="0"/>
          </a:p>
          <a:p>
            <a:pPr algn="ctr"/>
            <a:endParaRPr lang="en-US" sz="4000" dirty="0"/>
          </a:p>
        </p:txBody>
      </p:sp>
    </p:spTree>
    <p:extLst>
      <p:ext uri="{BB962C8B-B14F-4D97-AF65-F5344CB8AC3E}">
        <p14:creationId xmlns:p14="http://schemas.microsoft.com/office/powerpoint/2010/main" val="20631036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43768" y="2281185"/>
            <a:ext cx="7494905" cy="4525963"/>
          </a:xfrm>
        </p:spPr>
        <p:txBody>
          <a:bodyPr>
            <a:normAutofit/>
          </a:bodyPr>
          <a:lstStyle/>
          <a:p>
            <a:pPr marL="0" indent="0" algn="ctr">
              <a:buNone/>
            </a:pPr>
            <a:r>
              <a:rPr lang="en-US" sz="4000" b="1" dirty="0" smtClean="0">
                <a:solidFill>
                  <a:srgbClr val="000090"/>
                </a:solidFill>
                <a:effectLst>
                  <a:outerShdw blurRad="38100" dist="38100" dir="2700000" algn="tl">
                    <a:srgbClr val="000000">
                      <a:alpha val="43137"/>
                    </a:srgbClr>
                  </a:outerShdw>
                </a:effectLst>
              </a:rPr>
              <a:t>Guilt was the first adverse emotion felt by the human race. Soon after Adam and Eve sinned, their behavior changed.</a:t>
            </a:r>
            <a:endParaRPr lang="en-US" sz="4000" dirty="0">
              <a:solidFill>
                <a:srgbClr val="000090"/>
              </a:solidFill>
            </a:endParaRPr>
          </a:p>
        </p:txBody>
      </p:sp>
    </p:spTree>
    <p:extLst>
      <p:ext uri="{BB962C8B-B14F-4D97-AF65-F5344CB8AC3E}">
        <p14:creationId xmlns:p14="http://schemas.microsoft.com/office/powerpoint/2010/main" val="2816329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 y="0"/>
            <a:ext cx="9148491"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005110"/>
            <a:ext cx="8229600" cy="4525963"/>
          </a:xfrm>
        </p:spPr>
        <p:txBody>
          <a:bodyPr>
            <a:normAutofit/>
          </a:bodyPr>
          <a:lstStyle/>
          <a:p>
            <a:pPr marL="0" indent="0" algn="ctr">
              <a:buNone/>
            </a:pPr>
            <a:r>
              <a:rPr lang="en-US" sz="3600" dirty="0" smtClean="0"/>
              <a:t>The true solution consists of accepting full responsibility for one’s own actions and seeking the only One who can provide freedom from guilt: </a:t>
            </a:r>
            <a:r>
              <a:rPr lang="en-US" sz="3600" b="1" dirty="0" smtClean="0">
                <a:solidFill>
                  <a:srgbClr val="000090"/>
                </a:solidFill>
                <a:effectLst>
                  <a:outerShdw blurRad="38100" dist="38100" dir="2700000" algn="tl">
                    <a:srgbClr val="000000">
                      <a:alpha val="43137"/>
                    </a:srgbClr>
                  </a:outerShdw>
                </a:effectLst>
              </a:rPr>
              <a:t>“Therefore, there is now no condemnation for those who are in Christ Jesus” </a:t>
            </a:r>
            <a:r>
              <a:rPr lang="en-US" sz="3600" b="1" i="1" dirty="0" smtClean="0">
                <a:solidFill>
                  <a:srgbClr val="000090"/>
                </a:solidFill>
                <a:effectLst>
                  <a:outerShdw blurRad="38100" dist="38100" dir="2700000" algn="tl">
                    <a:srgbClr val="000000">
                      <a:alpha val="43137"/>
                    </a:srgbClr>
                  </a:outerShdw>
                </a:effectLst>
              </a:rPr>
              <a:t>(Rom. 8:1, NIV).</a:t>
            </a:r>
            <a:endParaRPr lang="en-US" sz="3600" b="1" dirty="0" smtClean="0">
              <a:solidFill>
                <a:srgbClr val="000090"/>
              </a:solidFill>
              <a:effectLst>
                <a:outerShdw blurRad="38100" dist="38100" dir="2700000" algn="tl">
                  <a:srgbClr val="000000">
                    <a:alpha val="43137"/>
                  </a:srgbClr>
                </a:outerShdw>
              </a:effectLst>
            </a:endParaRPr>
          </a:p>
          <a:p>
            <a:pPr marL="0" indent="0" algn="ctr">
              <a:buNone/>
            </a:pPr>
            <a:endParaRPr lang="en-US" sz="3600" dirty="0"/>
          </a:p>
        </p:txBody>
      </p:sp>
    </p:spTree>
    <p:extLst>
      <p:ext uri="{BB962C8B-B14F-4D97-AF65-F5344CB8AC3E}">
        <p14:creationId xmlns:p14="http://schemas.microsoft.com/office/powerpoint/2010/main" val="3269460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sHopeHealing_5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23" y="0"/>
            <a:ext cx="9507119" cy="685800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1976" y="2391615"/>
            <a:ext cx="8229600" cy="4525963"/>
          </a:xfrm>
        </p:spPr>
        <p:txBody>
          <a:bodyPr>
            <a:normAutofit/>
          </a:bodyPr>
          <a:lstStyle/>
          <a:p>
            <a:pPr algn="ctr"/>
            <a:r>
              <a:rPr lang="en-US" sz="3600" b="1" dirty="0" smtClean="0">
                <a:solidFill>
                  <a:srgbClr val="000000"/>
                </a:solidFill>
                <a:effectLst>
                  <a:outerShdw blurRad="38100" dist="38100" dir="2700000" algn="tl">
                    <a:srgbClr val="000000">
                      <a:alpha val="43137"/>
                    </a:srgbClr>
                  </a:outerShdw>
                </a:effectLst>
              </a:rPr>
              <a:t>How do you find yourself reacting to guilt? Are you quick, as Adam was, to blame others for your wrong actions? How can you learn to face up to the things you have done wrong and then, through the grace of God, move on?</a:t>
            </a:r>
            <a:endParaRPr lang="en-US" sz="3600"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444753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TotalTime>
  <Words>2827</Words>
  <Application>Microsoft Macintosh PowerPoint</Application>
  <PresentationFormat>On-screen Show (4:3)</PresentationFormat>
  <Paragraphs>161</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Lesson|5 GUILT</vt:lpstr>
      <vt:lpstr>PowerPoint Presentation</vt:lpstr>
      <vt:lpstr>PowerPoint Presentation</vt:lpstr>
      <vt:lpstr>PowerPoint Presentation</vt:lpstr>
      <vt:lpstr>Shame</vt:lpstr>
      <vt:lpstr>PowerPoint Presentation</vt:lpstr>
      <vt:lpstr>PowerPoint Presentation</vt:lpstr>
      <vt:lpstr>PowerPoint Presentation</vt:lpstr>
      <vt:lpstr>Joseph’s Brothers’ Distress  </vt:lpstr>
      <vt:lpstr>How else did guilt affect Joseph’s brothers? Gen 45:3 </vt:lpstr>
      <vt:lpstr>PowerPoint Presentation</vt:lpstr>
      <vt:lpstr>PowerPoint Presentation</vt:lpstr>
      <vt:lpstr>Sapped Strength</vt:lpstr>
      <vt:lpstr>PowerPoint Presentation</vt:lpstr>
      <vt:lpstr>PowerPoint Presentation</vt:lpstr>
      <vt:lpstr>PowerPoint Presentation</vt:lpstr>
      <vt:lpstr>Bitter Weeping  </vt:lpstr>
      <vt:lpstr>PowerPoint Presentation</vt:lpstr>
      <vt:lpstr>Total Forgiveness  </vt:lpstr>
      <vt:lpstr>PowerPoint Presentation</vt:lpstr>
      <vt:lpstr>PowerPoint Presentation</vt:lpstr>
      <vt:lpstr>PowerPoint Presentation</vt:lpstr>
      <vt:lpstr>PowerPoint Presentation</vt:lpstr>
      <vt:lpstr>Healing Promise</vt:lpstr>
    </vt:vector>
  </TitlesOfParts>
  <Company>7th Day Adventist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GUILT</dc:title>
  <dc:creator>Raquel Arrais</dc:creator>
  <cp:lastModifiedBy>Raquel Arrais</cp:lastModifiedBy>
  <cp:revision>18</cp:revision>
  <dcterms:created xsi:type="dcterms:W3CDTF">2014-03-06T22:57:28Z</dcterms:created>
  <dcterms:modified xsi:type="dcterms:W3CDTF">2014-03-18T18:54:52Z</dcterms:modified>
</cp:coreProperties>
</file>